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4020202020204" charset="0"/>
      <p:regular r:id="rId20"/>
    </p:embeddedFont>
    <p:embeddedFont>
      <p:font typeface="Montserrat" panose="020B0604020202020204" charset="-52"/>
      <p:regular r:id="rId21"/>
      <p:bold r:id="rId22"/>
      <p:italic r:id="rId23"/>
      <p:boldItalic r:id="rId24"/>
    </p:embeddedFont>
    <p:embeddedFont>
      <p:font typeface="Montserrat SemiBold" panose="020B0604020202020204" charset="-52"/>
      <p:regular r:id="rId25"/>
      <p:bold r:id="rId26"/>
      <p:italic r:id="rId27"/>
      <p:boldItalic r:id="rId28"/>
    </p:embeddedFont>
    <p:embeddedFont>
      <p:font typeface="Montserrat Medium" panose="020B0604020202020204" charset="-52"/>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366569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44591f0ba5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44591f0ba5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4591f0ba5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4591f0ba5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4591f0ba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44591f0ba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4591f0ba5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44591f0ba5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44591f0ba5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44591f0ba5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4591f0ba5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44591f0ba5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44591f0ba5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44591f0ba5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4591f0ba5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44591f0ba5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44591f0a7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44591f0a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4591f0a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44591f0a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4591f0a7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44591f0a7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4591f0ba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44591f0b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44591f0ba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44591f0ba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44591f0ba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44591f0ba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4591f0ba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44591f0ba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4591f0ba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44591f0ba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asa2.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doi.org/10.1177/1367006921100085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59600" y="2055450"/>
            <a:ext cx="6546300" cy="1032600"/>
          </a:xfrm>
          <a:prstGeom prst="rect">
            <a:avLst/>
          </a:prstGeom>
        </p:spPr>
        <p:txBody>
          <a:bodyPr spcFirstLastPara="1" wrap="square" lIns="91425" tIns="91425" rIns="91425" bIns="91425" anchor="b" anchorCtr="0">
            <a:noAutofit/>
          </a:bodyPr>
          <a:lstStyle/>
          <a:p>
            <a:pPr marL="0" lvl="0" indent="0" algn="ctr" rtl="0">
              <a:lnSpc>
                <a:spcPct val="107916"/>
              </a:lnSpc>
              <a:spcBef>
                <a:spcPts val="0"/>
              </a:spcBef>
              <a:spcAft>
                <a:spcPts val="800"/>
              </a:spcAft>
              <a:buClr>
                <a:schemeClr val="dk1"/>
              </a:buClr>
              <a:buSzPts val="990"/>
              <a:buFont typeface="Arial"/>
              <a:buNone/>
            </a:pPr>
            <a:r>
              <a:rPr lang="en" sz="2900">
                <a:latin typeface="Bebas Neue"/>
                <a:ea typeface="Bebas Neue"/>
                <a:cs typeface="Bebas Neue"/>
                <a:sym typeface="Bebas Neue"/>
              </a:rPr>
              <a:t>Heritage Language Maintenance for Diasporan Armenians: Significance and Reasons</a:t>
            </a:r>
            <a:endParaRPr sz="2900">
              <a:latin typeface="Bebas Neue"/>
              <a:ea typeface="Bebas Neue"/>
              <a:cs typeface="Bebas Neue"/>
              <a:sym typeface="Bebas Neue"/>
            </a:endParaRPr>
          </a:p>
        </p:txBody>
      </p:sp>
      <p:sp>
        <p:nvSpPr>
          <p:cNvPr id="55" name="Google Shape;55;p13"/>
          <p:cNvSpPr txBox="1">
            <a:spLocks noGrp="1"/>
          </p:cNvSpPr>
          <p:nvPr>
            <p:ph type="subTitle" idx="1"/>
          </p:nvPr>
        </p:nvSpPr>
        <p:spPr>
          <a:xfrm>
            <a:off x="6614150" y="4047800"/>
            <a:ext cx="2037300" cy="79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635">
                <a:solidFill>
                  <a:schemeClr val="dk1"/>
                </a:solidFill>
                <a:latin typeface="Bebas Neue"/>
                <a:ea typeface="Bebas Neue"/>
                <a:cs typeface="Bebas Neue"/>
                <a:sym typeface="Bebas Neue"/>
              </a:rPr>
              <a:t>Mane Adamyan</a:t>
            </a:r>
            <a:endParaRPr sz="4635">
              <a:solidFill>
                <a:schemeClr val="dk1"/>
              </a:solidFill>
              <a:latin typeface="Bebas Neue"/>
              <a:ea typeface="Bebas Neue"/>
              <a:cs typeface="Bebas Neue"/>
              <a:sym typeface="Bebas Neue"/>
            </a:endParaRPr>
          </a:p>
          <a:p>
            <a:pPr marL="0" lvl="0" indent="0" algn="l" rtl="0">
              <a:spcBef>
                <a:spcPts val="0"/>
              </a:spcBef>
              <a:spcAft>
                <a:spcPts val="0"/>
              </a:spcAft>
              <a:buNone/>
            </a:pPr>
            <a:r>
              <a:rPr lang="en" sz="4635">
                <a:solidFill>
                  <a:schemeClr val="dk1"/>
                </a:solidFill>
                <a:latin typeface="Bebas Neue"/>
                <a:ea typeface="Bebas Neue"/>
                <a:cs typeface="Bebas Neue"/>
                <a:sym typeface="Bebas Neue"/>
              </a:rPr>
              <a:t>Capstone - 299</a:t>
            </a:r>
            <a:endParaRPr sz="4635">
              <a:solidFill>
                <a:schemeClr val="dk1"/>
              </a:solidFill>
              <a:latin typeface="Bebas Neue"/>
              <a:ea typeface="Bebas Neue"/>
              <a:cs typeface="Bebas Neue"/>
              <a:sym typeface="Bebas Neue"/>
            </a:endParaRPr>
          </a:p>
          <a:p>
            <a:pPr marL="0" lvl="0" indent="0" algn="l" rtl="0">
              <a:spcBef>
                <a:spcPts val="0"/>
              </a:spcBef>
              <a:spcAft>
                <a:spcPts val="0"/>
              </a:spcAft>
              <a:buNone/>
            </a:pPr>
            <a:r>
              <a:rPr lang="en" sz="4635">
                <a:solidFill>
                  <a:schemeClr val="dk1"/>
                </a:solidFill>
                <a:latin typeface="Bebas Neue"/>
                <a:ea typeface="Bebas Neue"/>
                <a:cs typeface="Bebas Neue"/>
                <a:sym typeface="Bebas Neue"/>
              </a:rPr>
              <a:t>Hourig Attarian</a:t>
            </a:r>
            <a:endParaRPr sz="4635">
              <a:solidFill>
                <a:schemeClr val="dk1"/>
              </a:solidFill>
              <a:latin typeface="Bebas Neue"/>
              <a:ea typeface="Bebas Neue"/>
              <a:cs typeface="Bebas Neue"/>
              <a:sym typeface="Bebas Neue"/>
            </a:endParaRPr>
          </a:p>
          <a:p>
            <a:pPr marL="0" lvl="0" indent="0" algn="l" rtl="0">
              <a:spcBef>
                <a:spcPts val="0"/>
              </a:spcBef>
              <a:spcAft>
                <a:spcPts val="0"/>
              </a:spcAft>
              <a:buNone/>
            </a:pPr>
            <a:r>
              <a:rPr lang="en" sz="4635">
                <a:solidFill>
                  <a:schemeClr val="dk1"/>
                </a:solidFill>
                <a:latin typeface="Bebas Neue"/>
                <a:ea typeface="Bebas Neue"/>
                <a:cs typeface="Bebas Neue"/>
                <a:sym typeface="Bebas Neue"/>
              </a:rPr>
              <a:t>American University of Armenia</a:t>
            </a:r>
            <a:endParaRPr sz="4635">
              <a:solidFill>
                <a:schemeClr val="dk1"/>
              </a:solidFill>
              <a:latin typeface="Bebas Neue"/>
              <a:ea typeface="Bebas Neue"/>
              <a:cs typeface="Bebas Neue"/>
              <a:sym typeface="Bebas Neue"/>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Methodology</a:t>
            </a:r>
            <a:endParaRPr sz="3111">
              <a:latin typeface="Bebas Neue"/>
              <a:ea typeface="Bebas Neue"/>
              <a:cs typeface="Bebas Neue"/>
              <a:sym typeface="Bebas Neue"/>
            </a:endParaRPr>
          </a:p>
        </p:txBody>
      </p:sp>
      <p:sp>
        <p:nvSpPr>
          <p:cNvPr id="118" name="Google Shape;118;p22"/>
          <p:cNvSpPr txBox="1">
            <a:spLocks noGrp="1"/>
          </p:cNvSpPr>
          <p:nvPr>
            <p:ph type="body" idx="1"/>
          </p:nvPr>
        </p:nvSpPr>
        <p:spPr>
          <a:xfrm>
            <a:off x="69875" y="1021375"/>
            <a:ext cx="85206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Montserrat SemiBold"/>
              <a:buChar char="-"/>
            </a:pPr>
            <a:r>
              <a:rPr lang="en" sz="1600">
                <a:solidFill>
                  <a:schemeClr val="dk1"/>
                </a:solidFill>
                <a:latin typeface="Montserrat SemiBold"/>
                <a:ea typeface="Montserrat SemiBold"/>
                <a:cs typeface="Montserrat SemiBold"/>
                <a:sym typeface="Montserrat SemiBold"/>
              </a:rPr>
              <a:t>Participant Observation</a:t>
            </a:r>
            <a:endParaRPr sz="1600">
              <a:solidFill>
                <a:schemeClr val="dk1"/>
              </a:solidFill>
              <a:latin typeface="Montserrat SemiBold"/>
              <a:ea typeface="Montserrat SemiBold"/>
              <a:cs typeface="Montserrat SemiBold"/>
              <a:sym typeface="Montserrat SemiBold"/>
            </a:endParaRPr>
          </a:p>
          <a:p>
            <a:pPr marL="457200" lvl="0" indent="-330200" algn="l" rtl="0">
              <a:spcBef>
                <a:spcPts val="0"/>
              </a:spcBef>
              <a:spcAft>
                <a:spcPts val="0"/>
              </a:spcAft>
              <a:buClr>
                <a:schemeClr val="dk1"/>
              </a:buClr>
              <a:buSzPts val="1600"/>
              <a:buFont typeface="Montserrat SemiBold"/>
              <a:buChar char="-"/>
            </a:pPr>
            <a:r>
              <a:rPr lang="en" sz="1600">
                <a:solidFill>
                  <a:schemeClr val="dk1"/>
                </a:solidFill>
                <a:latin typeface="Montserrat SemiBold"/>
                <a:ea typeface="Montserrat SemiBold"/>
                <a:cs typeface="Montserrat SemiBold"/>
                <a:sym typeface="Montserrat SemiBold"/>
              </a:rPr>
              <a:t>Qualitative Research</a:t>
            </a:r>
            <a:endParaRPr sz="1600">
              <a:solidFill>
                <a:schemeClr val="dk1"/>
              </a:solidFill>
              <a:latin typeface="Montserrat SemiBold"/>
              <a:ea typeface="Montserrat SemiBold"/>
              <a:cs typeface="Montserrat SemiBold"/>
              <a:sym typeface="Montserrat SemiBold"/>
            </a:endParaRPr>
          </a:p>
          <a:p>
            <a:pPr marL="457200" lvl="0" indent="-330200" algn="l" rtl="0">
              <a:spcBef>
                <a:spcPts val="0"/>
              </a:spcBef>
              <a:spcAft>
                <a:spcPts val="0"/>
              </a:spcAft>
              <a:buClr>
                <a:schemeClr val="dk1"/>
              </a:buClr>
              <a:buSzPts val="1600"/>
              <a:buFont typeface="Montserrat SemiBold"/>
              <a:buChar char="-"/>
            </a:pPr>
            <a:r>
              <a:rPr lang="en" sz="1600">
                <a:solidFill>
                  <a:schemeClr val="dk1"/>
                </a:solidFill>
                <a:latin typeface="Montserrat SemiBold"/>
                <a:ea typeface="Montserrat SemiBold"/>
                <a:cs typeface="Montserrat SemiBold"/>
                <a:sym typeface="Montserrat SemiBold"/>
              </a:rPr>
              <a:t>Quantitative Research</a:t>
            </a:r>
            <a:endParaRPr sz="1600">
              <a:solidFill>
                <a:schemeClr val="dk1"/>
              </a:solidFill>
              <a:latin typeface="Montserrat SemiBold"/>
              <a:ea typeface="Montserrat SemiBold"/>
              <a:cs typeface="Montserrat SemiBold"/>
              <a:sym typeface="Montserrat SemiBold"/>
            </a:endParaRPr>
          </a:p>
          <a:p>
            <a:pPr marL="457200" lvl="0" indent="0" algn="l" rtl="0">
              <a:spcBef>
                <a:spcPts val="1200"/>
              </a:spcBef>
              <a:spcAft>
                <a:spcPts val="1200"/>
              </a:spcAft>
              <a:buNone/>
            </a:pPr>
            <a:endParaRPr/>
          </a:p>
        </p:txBody>
      </p:sp>
      <p:sp>
        <p:nvSpPr>
          <p:cNvPr id="119" name="Google Shape;119;p22"/>
          <p:cNvSpPr txBox="1"/>
          <p:nvPr/>
        </p:nvSpPr>
        <p:spPr>
          <a:xfrm>
            <a:off x="4297150" y="2099950"/>
            <a:ext cx="4014300" cy="2493600"/>
          </a:xfrm>
          <a:prstGeom prst="rect">
            <a:avLst/>
          </a:prstGeom>
          <a:solidFill>
            <a:srgbClr val="FFF2CC"/>
          </a:solid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Montserrat Medium"/>
                <a:ea typeface="Montserrat Medium"/>
                <a:cs typeface="Montserrat Medium"/>
                <a:sym typeface="Montserrat Medium"/>
              </a:rPr>
              <a:t>Qualitative research provides lots of stories and different perspectives from the viewpoints of Armenian language and literature teachers living in Armenia that work with Diasporan Armenians. Online teachers from Armenia also have their own interesting observations just like me since I also included myself in the interviews and mentioned personal experiences via stories. My own activity and involvement in teaching Armenian students from Diaspora is a separate </a:t>
            </a:r>
            <a:r>
              <a:rPr lang="en" sz="1200">
                <a:solidFill>
                  <a:srgbClr val="980000"/>
                </a:solidFill>
                <a:latin typeface="Montserrat Medium"/>
                <a:ea typeface="Montserrat Medium"/>
                <a:cs typeface="Montserrat Medium"/>
                <a:sym typeface="Montserrat Medium"/>
              </a:rPr>
              <a:t>participant observation</a:t>
            </a:r>
            <a:r>
              <a:rPr lang="en" sz="1200">
                <a:solidFill>
                  <a:schemeClr val="dk1"/>
                </a:solidFill>
                <a:latin typeface="Montserrat Medium"/>
                <a:ea typeface="Montserrat Medium"/>
                <a:cs typeface="Montserrat Medium"/>
                <a:sym typeface="Montserrat Medium"/>
              </a:rPr>
              <a:t> part of the study. </a:t>
            </a:r>
            <a:endParaRPr>
              <a:latin typeface="Montserrat Medium"/>
              <a:ea typeface="Montserrat Medium"/>
              <a:cs typeface="Montserrat Medium"/>
              <a:sym typeface="Montserrat Medium"/>
            </a:endParaRPr>
          </a:p>
        </p:txBody>
      </p:sp>
      <p:sp>
        <p:nvSpPr>
          <p:cNvPr id="120" name="Google Shape;120;p22"/>
          <p:cNvSpPr txBox="1"/>
          <p:nvPr/>
        </p:nvSpPr>
        <p:spPr>
          <a:xfrm>
            <a:off x="525650" y="2099950"/>
            <a:ext cx="3283200" cy="2801400"/>
          </a:xfrm>
          <a:prstGeom prst="rect">
            <a:avLst/>
          </a:prstGeom>
          <a:solidFill>
            <a:srgbClr val="FFF2CC"/>
          </a:solidFill>
          <a:ln>
            <a:noFill/>
          </a:ln>
        </p:spPr>
        <p:txBody>
          <a:bodyPr spcFirstLastPara="1" wrap="square" lIns="91425" tIns="91425" rIns="91425" bIns="9142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 sz="1200">
                <a:solidFill>
                  <a:schemeClr val="dk1"/>
                </a:solidFill>
                <a:latin typeface="Montserrat Medium"/>
                <a:ea typeface="Montserrat Medium"/>
                <a:cs typeface="Montserrat Medium"/>
                <a:sym typeface="Montserrat Medium"/>
              </a:rPr>
              <a:t>Quantitative data gave room to focus on the cross-cultural attitudes of Diaspora Armenians and their heritage language maintenance ideologies. It explored Diasporan Armenian parents and their children’s fluency in the Armenian language, and at what level they apply to various Armenian activities and customs. The raw numerical data also demonstrated how a number of Armenians living in the US learn the language and thus, it created an overall image of cultural attitudes. </a:t>
            </a:r>
            <a:endParaRPr sz="12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a:latin typeface="Montserrat Medium"/>
              <a:ea typeface="Montserrat Medium"/>
              <a:cs typeface="Montserrat Medium"/>
              <a:sym typeface="Montserrat Medium"/>
            </a:endParaRPr>
          </a:p>
        </p:txBody>
      </p:sp>
      <p:sp>
        <p:nvSpPr>
          <p:cNvPr id="121" name="Google Shape;121;p22"/>
          <p:cNvSpPr/>
          <p:nvPr/>
        </p:nvSpPr>
        <p:spPr>
          <a:xfrm>
            <a:off x="3195050" y="1237988"/>
            <a:ext cx="613800" cy="641700"/>
          </a:xfrm>
          <a:prstGeom prst="chevron">
            <a:avLst>
              <a:gd name="adj"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22"/>
          <p:cNvSpPr txBox="1"/>
          <p:nvPr/>
        </p:nvSpPr>
        <p:spPr>
          <a:xfrm>
            <a:off x="3861000" y="1358738"/>
            <a:ext cx="227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Montserrat Medium"/>
                <a:ea typeface="Montserrat Medium"/>
                <a:cs typeface="Montserrat Medium"/>
                <a:sym typeface="Montserrat Medium"/>
                <a:hlinkClick r:id="rId4"/>
              </a:rPr>
              <a:t>Dasa2</a:t>
            </a:r>
            <a:r>
              <a:rPr lang="en">
                <a:latin typeface="Montserrat Medium"/>
                <a:ea typeface="Montserrat Medium"/>
                <a:cs typeface="Montserrat Medium"/>
                <a:sym typeface="Montserrat Medium"/>
              </a:rPr>
              <a:t> online platform</a:t>
            </a:r>
            <a:endParaRPr>
              <a:latin typeface="Montserrat Medium"/>
              <a:ea typeface="Montserrat Medium"/>
              <a:cs typeface="Montserrat Medium"/>
              <a:sym typeface="Montserrat Medium"/>
            </a:endParaRPr>
          </a:p>
        </p:txBody>
      </p:sp>
      <p:sp>
        <p:nvSpPr>
          <p:cNvPr id="123" name="Google Shape;123;p22"/>
          <p:cNvSpPr txBox="1"/>
          <p:nvPr/>
        </p:nvSpPr>
        <p:spPr>
          <a:xfrm>
            <a:off x="7536500" y="4743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Bebas Neue"/>
                <a:ea typeface="Bebas Neue"/>
                <a:cs typeface="Bebas Neue"/>
                <a:sym typeface="Bebas Neue"/>
              </a:rPr>
              <a:t>Adamyan, 2023</a:t>
            </a:r>
            <a:endParaRPr>
              <a:solidFill>
                <a:schemeClr val="dk1"/>
              </a:solidFill>
              <a:latin typeface="Bebas Neue"/>
              <a:ea typeface="Bebas Neue"/>
              <a:cs typeface="Bebas Neue"/>
              <a:sym typeface="Bebas Neu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86100" y="203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Research findings and analysis</a:t>
            </a:r>
            <a:endParaRPr sz="3111">
              <a:latin typeface="Bebas Neue"/>
              <a:ea typeface="Bebas Neue"/>
              <a:cs typeface="Bebas Neue"/>
              <a:sym typeface="Bebas Neue"/>
            </a:endParaRPr>
          </a:p>
        </p:txBody>
      </p:sp>
      <p:sp>
        <p:nvSpPr>
          <p:cNvPr id="129" name="Google Shape;129;p23"/>
          <p:cNvSpPr txBox="1">
            <a:spLocks noGrp="1"/>
          </p:cNvSpPr>
          <p:nvPr>
            <p:ph type="body" idx="1"/>
          </p:nvPr>
        </p:nvSpPr>
        <p:spPr>
          <a:xfrm>
            <a:off x="665038" y="1102650"/>
            <a:ext cx="7166400" cy="1565400"/>
          </a:xfrm>
          <a:prstGeom prst="rect">
            <a:avLst/>
          </a:prstGeom>
        </p:spPr>
        <p:txBody>
          <a:bodyPr spcFirstLastPara="1" wrap="square" lIns="91425" tIns="91425" rIns="91425" bIns="91425" anchor="t" anchorCtr="0">
            <a:normAutofit fontScale="85000" lnSpcReduction="10000"/>
          </a:bodyPr>
          <a:lstStyle/>
          <a:p>
            <a:pPr marL="0" lvl="0" indent="457200" algn="l" rtl="0">
              <a:lnSpc>
                <a:spcPct val="200000"/>
              </a:lnSpc>
              <a:spcBef>
                <a:spcPts val="0"/>
              </a:spcBef>
              <a:spcAft>
                <a:spcPts val="0"/>
              </a:spcAft>
              <a:buNone/>
            </a:pPr>
            <a:r>
              <a:rPr lang="en" i="1">
                <a:solidFill>
                  <a:schemeClr val="dk1"/>
                </a:solidFill>
                <a:latin typeface="Bebas Neue"/>
                <a:ea typeface="Bebas Neue"/>
                <a:cs typeface="Bebas Neue"/>
                <a:sym typeface="Bebas Neue"/>
              </a:rPr>
              <a:t>“</a:t>
            </a:r>
            <a:r>
              <a:rPr lang="en" b="1" i="1">
                <a:solidFill>
                  <a:srgbClr val="980000"/>
                </a:solidFill>
                <a:latin typeface="Bebas Neue"/>
                <a:ea typeface="Bebas Neue"/>
                <a:cs typeface="Bebas Neue"/>
                <a:sym typeface="Bebas Neue"/>
              </a:rPr>
              <a:t>Ածել</a:t>
            </a:r>
            <a:r>
              <a:rPr lang="en" i="1">
                <a:solidFill>
                  <a:schemeClr val="dk1"/>
                </a:solidFill>
                <a:latin typeface="Bebas Neue"/>
                <a:ea typeface="Bebas Neue"/>
                <a:cs typeface="Bebas Neue"/>
                <a:sym typeface="Bebas Neue"/>
              </a:rPr>
              <a:t> [atsel] means something else in Armenian, I think you wanted to say </a:t>
            </a:r>
            <a:r>
              <a:rPr lang="en" b="1" i="1">
                <a:solidFill>
                  <a:srgbClr val="980000"/>
                </a:solidFill>
                <a:latin typeface="Bebas Neue"/>
                <a:ea typeface="Bebas Neue"/>
                <a:cs typeface="Bebas Neue"/>
                <a:sym typeface="Bebas Neue"/>
              </a:rPr>
              <a:t>նվագել</a:t>
            </a:r>
            <a:r>
              <a:rPr lang="en" i="1">
                <a:solidFill>
                  <a:schemeClr val="dk1"/>
                </a:solidFill>
                <a:latin typeface="Bebas Neue"/>
                <a:ea typeface="Bebas Neue"/>
                <a:cs typeface="Bebas Neue"/>
                <a:sym typeface="Bebas Neue"/>
              </a:rPr>
              <a:t> [nvagel]; the Armenian word for “playing” the piano,” he said.  </a:t>
            </a:r>
            <a:endParaRPr i="1">
              <a:solidFill>
                <a:schemeClr val="dk1"/>
              </a:solidFill>
              <a:latin typeface="Bebas Neue"/>
              <a:ea typeface="Bebas Neue"/>
              <a:cs typeface="Bebas Neue"/>
              <a:sym typeface="Bebas Neue"/>
            </a:endParaRPr>
          </a:p>
          <a:p>
            <a:pPr marL="0" lvl="0" indent="457200" algn="r" rtl="0">
              <a:lnSpc>
                <a:spcPct val="200000"/>
              </a:lnSpc>
              <a:spcBef>
                <a:spcPts val="0"/>
              </a:spcBef>
              <a:spcAft>
                <a:spcPts val="0"/>
              </a:spcAft>
              <a:buClr>
                <a:schemeClr val="dk1"/>
              </a:buClr>
              <a:buSzPts val="1100"/>
              <a:buFont typeface="Arial"/>
              <a:buNone/>
            </a:pPr>
            <a:r>
              <a:rPr lang="en" i="1">
                <a:solidFill>
                  <a:schemeClr val="dk1"/>
                </a:solidFill>
                <a:latin typeface="Bebas Neue"/>
                <a:ea typeface="Bebas Neue"/>
                <a:cs typeface="Bebas Neue"/>
                <a:sym typeface="Bebas Neue"/>
              </a:rPr>
              <a:t>Mane adamyan, vignette 4, 2023</a:t>
            </a:r>
            <a:endParaRPr i="1">
              <a:solidFill>
                <a:schemeClr val="dk1"/>
              </a:solidFill>
              <a:latin typeface="Bebas Neue"/>
              <a:ea typeface="Bebas Neue"/>
              <a:cs typeface="Bebas Neue"/>
              <a:sym typeface="Bebas Neue"/>
            </a:endParaRPr>
          </a:p>
        </p:txBody>
      </p:sp>
      <p:pic>
        <p:nvPicPr>
          <p:cNvPr id="130" name="Google Shape;130;p23"/>
          <p:cNvPicPr preferRelativeResize="0"/>
          <p:nvPr/>
        </p:nvPicPr>
        <p:blipFill rotWithShape="1">
          <a:blip r:embed="rId4">
            <a:alphaModFix/>
          </a:blip>
          <a:srcRect l="25048" t="73416" b="18510"/>
          <a:stretch/>
        </p:blipFill>
        <p:spPr>
          <a:xfrm rot="5400000">
            <a:off x="-1202051" y="1202050"/>
            <a:ext cx="2997275" cy="593176"/>
          </a:xfrm>
          <a:prstGeom prst="rect">
            <a:avLst/>
          </a:prstGeom>
          <a:noFill/>
          <a:ln>
            <a:noFill/>
          </a:ln>
        </p:spPr>
      </p:pic>
      <p:pic>
        <p:nvPicPr>
          <p:cNvPr id="131" name="Google Shape;131;p23"/>
          <p:cNvPicPr preferRelativeResize="0"/>
          <p:nvPr/>
        </p:nvPicPr>
        <p:blipFill rotWithShape="1">
          <a:blip r:embed="rId4">
            <a:alphaModFix/>
          </a:blip>
          <a:srcRect l="64040" t="35051" b="4463"/>
          <a:stretch/>
        </p:blipFill>
        <p:spPr>
          <a:xfrm rot="5400000">
            <a:off x="7049025" y="3048525"/>
            <a:ext cx="1078999" cy="3110975"/>
          </a:xfrm>
          <a:prstGeom prst="rect">
            <a:avLst/>
          </a:prstGeom>
          <a:noFill/>
          <a:ln>
            <a:noFill/>
          </a:ln>
        </p:spPr>
      </p:pic>
      <p:pic>
        <p:nvPicPr>
          <p:cNvPr id="132" name="Google Shape;132;p23"/>
          <p:cNvPicPr preferRelativeResize="0"/>
          <p:nvPr/>
        </p:nvPicPr>
        <p:blipFill rotWithShape="1">
          <a:blip r:embed="rId4">
            <a:alphaModFix/>
          </a:blip>
          <a:srcRect l="60770" t="-47680" r="-60770" b="47679"/>
          <a:stretch/>
        </p:blipFill>
        <p:spPr>
          <a:xfrm>
            <a:off x="7903304" y="-2475450"/>
            <a:ext cx="3300642" cy="5143500"/>
          </a:xfrm>
          <a:prstGeom prst="rect">
            <a:avLst/>
          </a:prstGeom>
          <a:noFill/>
          <a:ln>
            <a:noFill/>
          </a:ln>
        </p:spPr>
      </p:pic>
      <p:pic>
        <p:nvPicPr>
          <p:cNvPr id="133" name="Google Shape;133;p23"/>
          <p:cNvPicPr preferRelativeResize="0"/>
          <p:nvPr/>
        </p:nvPicPr>
        <p:blipFill rotWithShape="1">
          <a:blip r:embed="rId4">
            <a:alphaModFix/>
          </a:blip>
          <a:srcRect l="2409" t="47954" r="44051" b="-9847"/>
          <a:stretch/>
        </p:blipFill>
        <p:spPr>
          <a:xfrm>
            <a:off x="1025575" y="2571750"/>
            <a:ext cx="1767125" cy="3183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2663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Research findings and analysis</a:t>
            </a:r>
            <a:endParaRPr sz="3111">
              <a:latin typeface="Bebas Neue"/>
              <a:ea typeface="Bebas Neue"/>
              <a:cs typeface="Bebas Neue"/>
              <a:sym typeface="Bebas Neue"/>
            </a:endParaRPr>
          </a:p>
        </p:txBody>
      </p:sp>
      <p:sp>
        <p:nvSpPr>
          <p:cNvPr id="139" name="Google Shape;139;p24"/>
          <p:cNvSpPr txBox="1">
            <a:spLocks noGrp="1"/>
          </p:cNvSpPr>
          <p:nvPr>
            <p:ph type="body" idx="1"/>
          </p:nvPr>
        </p:nvSpPr>
        <p:spPr>
          <a:xfrm>
            <a:off x="311700" y="9439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980000"/>
                </a:solidFill>
                <a:latin typeface="Montserrat SemiBold"/>
                <a:ea typeface="Montserrat SemiBold"/>
                <a:cs typeface="Montserrat SemiBold"/>
                <a:sym typeface="Montserrat SemiBold"/>
              </a:rPr>
              <a:t>Theme 1</a:t>
            </a:r>
            <a:r>
              <a:rPr lang="en" dirty="0">
                <a:solidFill>
                  <a:schemeClr val="dk1"/>
                </a:solidFill>
                <a:latin typeface="Montserrat SemiBold"/>
                <a:ea typeface="Montserrat SemiBold"/>
                <a:cs typeface="Montserrat SemiBold"/>
                <a:sym typeface="Montserrat SemiBold"/>
              </a:rPr>
              <a:t> Parental involvement</a:t>
            </a:r>
            <a:endParaRPr dirty="0">
              <a:solidFill>
                <a:schemeClr val="dk1"/>
              </a:solidFill>
              <a:latin typeface="Montserrat SemiBold"/>
              <a:ea typeface="Montserrat SemiBold"/>
              <a:cs typeface="Montserrat SemiBold"/>
              <a:sym typeface="Montserrat SemiBold"/>
            </a:endParaRPr>
          </a:p>
          <a:p>
            <a:pPr marL="0" lvl="0" indent="0" algn="l" rtl="0">
              <a:spcBef>
                <a:spcPts val="1200"/>
              </a:spcBef>
              <a:spcAft>
                <a:spcPts val="0"/>
              </a:spcAft>
              <a:buNone/>
            </a:pPr>
            <a:endParaRPr dirty="0">
              <a:solidFill>
                <a:schemeClr val="dk1"/>
              </a:solidFill>
              <a:latin typeface="Montserrat SemiBold"/>
              <a:ea typeface="Montserrat SemiBold"/>
              <a:cs typeface="Montserrat SemiBold"/>
              <a:sym typeface="Montserrat SemiBold"/>
            </a:endParaRPr>
          </a:p>
          <a:p>
            <a:pPr marL="0" lvl="0" indent="0" algn="l" rtl="0">
              <a:spcBef>
                <a:spcPts val="1200"/>
              </a:spcBef>
              <a:spcAft>
                <a:spcPts val="0"/>
              </a:spcAft>
              <a:buNone/>
            </a:pPr>
            <a:endParaRPr dirty="0">
              <a:solidFill>
                <a:schemeClr val="dk1"/>
              </a:solidFill>
              <a:latin typeface="Montserrat SemiBold"/>
              <a:ea typeface="Montserrat SemiBold"/>
              <a:cs typeface="Montserrat SemiBold"/>
              <a:sym typeface="Montserrat SemiBold"/>
            </a:endParaRPr>
          </a:p>
          <a:p>
            <a:pPr marL="0" lvl="0" indent="0" algn="l" rtl="0">
              <a:spcBef>
                <a:spcPts val="1200"/>
              </a:spcBef>
              <a:spcAft>
                <a:spcPts val="0"/>
              </a:spcAft>
              <a:buNone/>
            </a:pPr>
            <a:endParaRPr dirty="0">
              <a:solidFill>
                <a:schemeClr val="dk1"/>
              </a:solidFill>
              <a:latin typeface="Montserrat SemiBold"/>
              <a:ea typeface="Montserrat SemiBold"/>
              <a:cs typeface="Montserrat SemiBold"/>
              <a:sym typeface="Montserrat SemiBold"/>
            </a:endParaRPr>
          </a:p>
          <a:p>
            <a:pPr marL="0" lvl="0" indent="0" algn="l" rtl="0">
              <a:spcBef>
                <a:spcPts val="1200"/>
              </a:spcBef>
              <a:spcAft>
                <a:spcPts val="0"/>
              </a:spcAft>
              <a:buNone/>
            </a:pPr>
            <a:r>
              <a:rPr lang="en" dirty="0">
                <a:solidFill>
                  <a:srgbClr val="980000"/>
                </a:solidFill>
                <a:latin typeface="Montserrat SemiBold"/>
                <a:ea typeface="Montserrat SemiBold"/>
                <a:cs typeface="Montserrat SemiBold"/>
                <a:sym typeface="Montserrat SemiBold"/>
              </a:rPr>
              <a:t>Theme 2</a:t>
            </a:r>
            <a:r>
              <a:rPr lang="en" dirty="0">
                <a:solidFill>
                  <a:schemeClr val="dk1"/>
                </a:solidFill>
                <a:latin typeface="Montserrat SemiBold"/>
                <a:ea typeface="Montserrat SemiBold"/>
                <a:cs typeface="Montserrat SemiBold"/>
                <a:sym typeface="Montserrat SemiBold"/>
              </a:rPr>
              <a:t> Extracurricular Activities</a:t>
            </a:r>
            <a:endParaRPr dirty="0">
              <a:solidFill>
                <a:schemeClr val="dk1"/>
              </a:solidFill>
              <a:latin typeface="Montserrat SemiBold"/>
              <a:ea typeface="Montserrat SemiBold"/>
              <a:cs typeface="Montserrat SemiBold"/>
              <a:sym typeface="Montserrat SemiBold"/>
            </a:endParaRPr>
          </a:p>
          <a:p>
            <a:pPr marL="0" lvl="0" indent="0" algn="l" rtl="0">
              <a:spcBef>
                <a:spcPts val="1200"/>
              </a:spcBef>
              <a:spcAft>
                <a:spcPts val="0"/>
              </a:spcAft>
              <a:buNone/>
            </a:pPr>
            <a:endParaRPr dirty="0">
              <a:solidFill>
                <a:schemeClr val="dk1"/>
              </a:solidFill>
              <a:latin typeface="Montserrat SemiBold"/>
              <a:ea typeface="Montserrat SemiBold"/>
              <a:cs typeface="Montserrat SemiBold"/>
              <a:sym typeface="Montserrat SemiBold"/>
            </a:endParaRPr>
          </a:p>
          <a:p>
            <a:pPr marL="457200" lvl="0" indent="0" algn="l" rtl="0">
              <a:spcBef>
                <a:spcPts val="1200"/>
              </a:spcBef>
              <a:spcAft>
                <a:spcPts val="0"/>
              </a:spcAft>
              <a:buNone/>
            </a:pPr>
            <a:endParaRPr dirty="0">
              <a:solidFill>
                <a:schemeClr val="dk1"/>
              </a:solidFill>
              <a:latin typeface="Montserrat SemiBold"/>
              <a:ea typeface="Montserrat SemiBold"/>
              <a:cs typeface="Montserrat SemiBold"/>
              <a:sym typeface="Montserrat SemiBold"/>
            </a:endParaRPr>
          </a:p>
          <a:p>
            <a:pPr marL="457200" lvl="0" indent="0" algn="l" rtl="0">
              <a:spcBef>
                <a:spcPts val="1200"/>
              </a:spcBef>
              <a:spcAft>
                <a:spcPts val="1200"/>
              </a:spcAft>
              <a:buNone/>
            </a:pPr>
            <a:endParaRPr dirty="0"/>
          </a:p>
        </p:txBody>
      </p:sp>
      <p:sp>
        <p:nvSpPr>
          <p:cNvPr id="140" name="Google Shape;140;p24"/>
          <p:cNvSpPr txBox="1"/>
          <p:nvPr/>
        </p:nvSpPr>
        <p:spPr>
          <a:xfrm>
            <a:off x="795475" y="1390663"/>
            <a:ext cx="3713700" cy="1108200"/>
          </a:xfrm>
          <a:prstGeom prst="rect">
            <a:avLst/>
          </a:prstGeom>
          <a:solidFill>
            <a:srgbClr val="FFF2CC"/>
          </a:solidFill>
          <a:ln>
            <a:noFill/>
          </a:ln>
        </p:spPr>
        <p:txBody>
          <a:bodyPr spcFirstLastPara="1" wrap="square" lIns="91425" tIns="91425" rIns="91425" bIns="9142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 sz="1200">
                <a:solidFill>
                  <a:schemeClr val="dk1"/>
                </a:solidFill>
                <a:latin typeface="Montserrat SemiBold"/>
                <a:ea typeface="Montserrat SemiBold"/>
                <a:cs typeface="Montserrat SemiBold"/>
                <a:sym typeface="Montserrat SemiBold"/>
              </a:rPr>
              <a:t>One of the crucial parts that directly affect children’s further development is the language and so-called language ideologies and policies established due to parental involvement. </a:t>
            </a:r>
            <a:endParaRPr sz="1200">
              <a:latin typeface="Montserrat SemiBold"/>
              <a:ea typeface="Montserrat SemiBold"/>
              <a:cs typeface="Montserrat SemiBold"/>
              <a:sym typeface="Montserrat SemiBold"/>
            </a:endParaRPr>
          </a:p>
        </p:txBody>
      </p:sp>
      <p:sp>
        <p:nvSpPr>
          <p:cNvPr id="141" name="Google Shape;141;p24"/>
          <p:cNvSpPr txBox="1"/>
          <p:nvPr/>
        </p:nvSpPr>
        <p:spPr>
          <a:xfrm>
            <a:off x="656737" y="3241991"/>
            <a:ext cx="3852437" cy="1508400"/>
          </a:xfrm>
          <a:prstGeom prst="rect">
            <a:avLst/>
          </a:prstGeom>
          <a:solidFill>
            <a:srgbClr val="FFF2CC"/>
          </a:solidFill>
          <a:ln>
            <a:noFill/>
          </a:ln>
        </p:spPr>
        <p:txBody>
          <a:bodyPr spcFirstLastPara="1" wrap="square" lIns="91425" tIns="91425" rIns="91425" bIns="9142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Children of the Diasporan Armenian families tend to attend Armenian schools on Saturday or Sunday and participate in various activities and events like camps, and online or offline language, chess, and other classes with Armenian tutors.</a:t>
            </a:r>
            <a:endParaRPr sz="1200" dirty="0">
              <a:solidFill>
                <a:schemeClr val="dk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dirty="0"/>
          </a:p>
        </p:txBody>
      </p:sp>
      <p:sp>
        <p:nvSpPr>
          <p:cNvPr id="142" name="Google Shape;142;p24"/>
          <p:cNvSpPr txBox="1"/>
          <p:nvPr/>
        </p:nvSpPr>
        <p:spPr>
          <a:xfrm>
            <a:off x="4572000" y="943950"/>
            <a:ext cx="4676700" cy="1098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Clr>
                <a:schemeClr val="dk1"/>
              </a:buClr>
              <a:buSzPts val="1100"/>
              <a:buFont typeface="Arial"/>
              <a:buNone/>
            </a:pPr>
            <a:r>
              <a:rPr lang="en" sz="1800">
                <a:solidFill>
                  <a:srgbClr val="980000"/>
                </a:solidFill>
                <a:latin typeface="Montserrat SemiBold"/>
                <a:ea typeface="Montserrat SemiBold"/>
                <a:cs typeface="Montserrat SemiBold"/>
                <a:sym typeface="Montserrat SemiBold"/>
              </a:rPr>
              <a:t>Theme 3</a:t>
            </a:r>
            <a:r>
              <a:rPr lang="en" sz="1800">
                <a:solidFill>
                  <a:schemeClr val="dk1"/>
                </a:solidFill>
                <a:latin typeface="Montserrat SemiBold"/>
                <a:ea typeface="Montserrat SemiBold"/>
                <a:cs typeface="Montserrat SemiBold"/>
                <a:sym typeface="Montserrat SemiBold"/>
              </a:rPr>
              <a:t> Connection to the Homeland: Environment and Culture</a:t>
            </a:r>
            <a:endParaRPr/>
          </a:p>
        </p:txBody>
      </p:sp>
      <p:sp>
        <p:nvSpPr>
          <p:cNvPr id="143" name="Google Shape;143;p24"/>
          <p:cNvSpPr txBox="1"/>
          <p:nvPr/>
        </p:nvSpPr>
        <p:spPr>
          <a:xfrm>
            <a:off x="5015525" y="2147800"/>
            <a:ext cx="3455400" cy="1108200"/>
          </a:xfrm>
          <a:prstGeom prst="rect">
            <a:avLst/>
          </a:prstGeom>
          <a:solidFill>
            <a:srgbClr val="FFF2CC"/>
          </a:solidFill>
          <a:ln>
            <a:noFill/>
          </a:ln>
        </p:spPr>
        <p:txBody>
          <a:bodyPr spcFirstLastPara="1" wrap="square" lIns="91425" tIns="91425" rIns="91425" bIns="9142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 sz="1200">
                <a:solidFill>
                  <a:schemeClr val="dk1"/>
                </a:solidFill>
                <a:latin typeface="Montserrat SemiBold"/>
                <a:ea typeface="Montserrat SemiBold"/>
                <a:cs typeface="Montserrat SemiBold"/>
                <a:sym typeface="Montserrat SemiBold"/>
              </a:rPr>
              <a:t>Whereas the new local environment and culture of an individual affect their overall language perceptions, it also affects the sense of connection to the homeland. </a:t>
            </a:r>
            <a:endParaRPr>
              <a:latin typeface="Montserrat SemiBold"/>
              <a:ea typeface="Montserrat SemiBold"/>
              <a:cs typeface="Montserrat SemiBold"/>
              <a:sym typeface="Montserrat SemiBold"/>
            </a:endParaRPr>
          </a:p>
        </p:txBody>
      </p:sp>
      <p:sp>
        <p:nvSpPr>
          <p:cNvPr id="144" name="Google Shape;144;p24"/>
          <p:cNvSpPr txBox="1"/>
          <p:nvPr/>
        </p:nvSpPr>
        <p:spPr>
          <a:xfrm>
            <a:off x="7666700" y="4679025"/>
            <a:ext cx="18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ebas Neue"/>
                <a:ea typeface="Bebas Neue"/>
                <a:cs typeface="Bebas Neue"/>
                <a:sym typeface="Bebas Neue"/>
              </a:rPr>
              <a:t>Adamyan, 2023</a:t>
            </a:r>
            <a:endParaRPr>
              <a:latin typeface="Bebas Neue"/>
              <a:ea typeface="Bebas Neue"/>
              <a:cs typeface="Bebas Neue"/>
              <a:sym typeface="Bebas Neu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Limitations and avenues for future research</a:t>
            </a:r>
            <a:endParaRPr sz="3111">
              <a:latin typeface="Bebas Neue"/>
              <a:ea typeface="Bebas Neue"/>
              <a:cs typeface="Bebas Neue"/>
              <a:sym typeface="Bebas Neue"/>
            </a:endParaRPr>
          </a:p>
        </p:txBody>
      </p:sp>
      <p:sp>
        <p:nvSpPr>
          <p:cNvPr id="150" name="Google Shape;150;p25"/>
          <p:cNvSpPr txBox="1">
            <a:spLocks noGrp="1"/>
          </p:cNvSpPr>
          <p:nvPr>
            <p:ph type="body" idx="1"/>
          </p:nvPr>
        </p:nvSpPr>
        <p:spPr>
          <a:xfrm>
            <a:off x="-119175" y="1680675"/>
            <a:ext cx="39432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Montserrat SemiBold"/>
              <a:buChar char="-"/>
            </a:pPr>
            <a:r>
              <a:rPr lang="en" sz="1500">
                <a:solidFill>
                  <a:schemeClr val="dk1"/>
                </a:solidFill>
                <a:latin typeface="Montserrat SemiBold"/>
                <a:ea typeface="Montserrat SemiBold"/>
                <a:cs typeface="Montserrat SemiBold"/>
                <a:sym typeface="Montserrat SemiBold"/>
              </a:rPr>
              <a:t>Insufficient responses</a:t>
            </a:r>
            <a:endParaRPr sz="1500">
              <a:solidFill>
                <a:schemeClr val="dk1"/>
              </a:solidFill>
              <a:latin typeface="Montserrat SemiBold"/>
              <a:ea typeface="Montserrat SemiBold"/>
              <a:cs typeface="Montserrat SemiBold"/>
              <a:sym typeface="Montserrat SemiBold"/>
            </a:endParaRPr>
          </a:p>
          <a:p>
            <a:pPr marL="457200" lvl="0" indent="-323850" algn="l" rtl="0">
              <a:spcBef>
                <a:spcPts val="0"/>
              </a:spcBef>
              <a:spcAft>
                <a:spcPts val="0"/>
              </a:spcAft>
              <a:buClr>
                <a:schemeClr val="dk1"/>
              </a:buClr>
              <a:buSzPts val="1500"/>
              <a:buFont typeface="Montserrat SemiBold"/>
              <a:buChar char="-"/>
            </a:pPr>
            <a:r>
              <a:rPr lang="en" sz="1500">
                <a:solidFill>
                  <a:schemeClr val="dk1"/>
                </a:solidFill>
                <a:latin typeface="Montserrat SemiBold"/>
                <a:ea typeface="Montserrat SemiBold"/>
                <a:cs typeface="Montserrat SemiBold"/>
                <a:sym typeface="Montserrat SemiBold"/>
              </a:rPr>
              <a:t>Expected data diminished</a:t>
            </a:r>
            <a:endParaRPr sz="1500">
              <a:solidFill>
                <a:schemeClr val="dk1"/>
              </a:solidFill>
              <a:latin typeface="Montserrat SemiBold"/>
              <a:ea typeface="Montserrat SemiBold"/>
              <a:cs typeface="Montserrat SemiBold"/>
              <a:sym typeface="Montserrat SemiBold"/>
            </a:endParaRPr>
          </a:p>
          <a:p>
            <a:pPr marL="457200" lvl="0" indent="-323850" algn="l" rtl="0">
              <a:spcBef>
                <a:spcPts val="0"/>
              </a:spcBef>
              <a:spcAft>
                <a:spcPts val="0"/>
              </a:spcAft>
              <a:buClr>
                <a:schemeClr val="dk1"/>
              </a:buClr>
              <a:buSzPts val="1500"/>
              <a:buFont typeface="Montserrat SemiBold"/>
              <a:buChar char="-"/>
            </a:pPr>
            <a:r>
              <a:rPr lang="en" sz="1500">
                <a:solidFill>
                  <a:schemeClr val="dk1"/>
                </a:solidFill>
                <a:latin typeface="Montserrat SemiBold"/>
                <a:ea typeface="Montserrat SemiBold"/>
                <a:cs typeface="Montserrat SemiBold"/>
                <a:sym typeface="Montserrat SemiBold"/>
              </a:rPr>
              <a:t>Survey design change</a:t>
            </a:r>
            <a:endParaRPr sz="1500">
              <a:solidFill>
                <a:schemeClr val="dk1"/>
              </a:solidFill>
              <a:latin typeface="Montserrat SemiBold"/>
              <a:ea typeface="Montserrat SemiBold"/>
              <a:cs typeface="Montserrat SemiBold"/>
              <a:sym typeface="Montserrat SemiBold"/>
            </a:endParaRPr>
          </a:p>
          <a:p>
            <a:pPr marL="457200" lvl="0" indent="0" algn="l" rtl="0">
              <a:spcBef>
                <a:spcPts val="1200"/>
              </a:spcBef>
              <a:spcAft>
                <a:spcPts val="1200"/>
              </a:spcAft>
              <a:buNone/>
            </a:pPr>
            <a:endParaRPr/>
          </a:p>
        </p:txBody>
      </p:sp>
      <p:sp>
        <p:nvSpPr>
          <p:cNvPr id="151" name="Google Shape;151;p25"/>
          <p:cNvSpPr txBox="1"/>
          <p:nvPr/>
        </p:nvSpPr>
        <p:spPr>
          <a:xfrm>
            <a:off x="5829750" y="1392725"/>
            <a:ext cx="3386100" cy="1785600"/>
          </a:xfrm>
          <a:prstGeom prst="rect">
            <a:avLst/>
          </a:prstGeom>
          <a:noFill/>
          <a:ln>
            <a:noFill/>
          </a:ln>
        </p:spPr>
        <p:txBody>
          <a:bodyPr spcFirstLastPara="1" wrap="square" lIns="91425" tIns="91425" rIns="91425" bIns="9142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 sz="1500">
                <a:solidFill>
                  <a:schemeClr val="dk1"/>
                </a:solidFill>
                <a:latin typeface="Montserrat SemiBold"/>
                <a:ea typeface="Montserrat SemiBold"/>
                <a:cs typeface="Montserrat SemiBold"/>
                <a:sym typeface="Montserrat SemiBold"/>
              </a:rPr>
              <a:t>For future research, the involvement of more participants can give precise answers and abundant information, thereby letting the study widen. </a:t>
            </a:r>
            <a:endParaRPr sz="1500">
              <a:solidFill>
                <a:schemeClr val="dk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a:p>
        </p:txBody>
      </p:sp>
      <p:pic>
        <p:nvPicPr>
          <p:cNvPr id="152" name="Google Shape;152;p25"/>
          <p:cNvPicPr preferRelativeResize="0"/>
          <p:nvPr/>
        </p:nvPicPr>
        <p:blipFill rotWithShape="1">
          <a:blip r:embed="rId4">
            <a:alphaModFix/>
          </a:blip>
          <a:srcRect r="2761"/>
          <a:stretch/>
        </p:blipFill>
        <p:spPr>
          <a:xfrm>
            <a:off x="3059200" y="1494750"/>
            <a:ext cx="2691125" cy="26156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11700" y="306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Conclusion</a:t>
            </a:r>
            <a:endParaRPr sz="3111">
              <a:latin typeface="Bebas Neue"/>
              <a:ea typeface="Bebas Neue"/>
              <a:cs typeface="Bebas Neue"/>
              <a:sym typeface="Bebas Neue"/>
            </a:endParaRPr>
          </a:p>
        </p:txBody>
      </p:sp>
      <p:sp>
        <p:nvSpPr>
          <p:cNvPr id="158" name="Google Shape;158;p26"/>
          <p:cNvSpPr txBox="1">
            <a:spLocks noGrp="1"/>
          </p:cNvSpPr>
          <p:nvPr>
            <p:ph type="body" idx="1"/>
          </p:nvPr>
        </p:nvSpPr>
        <p:spPr>
          <a:xfrm>
            <a:off x="351425" y="1509950"/>
            <a:ext cx="8520600" cy="3416400"/>
          </a:xfrm>
          <a:prstGeom prst="rect">
            <a:avLst/>
          </a:prstGeom>
        </p:spPr>
        <p:txBody>
          <a:bodyPr spcFirstLastPara="1" wrap="square" lIns="91425" tIns="91425" rIns="91425" bIns="91425" anchor="t" anchorCtr="0">
            <a:normAutofit/>
          </a:bodyPr>
          <a:lstStyle/>
          <a:p>
            <a:pPr marL="0" lvl="0" indent="457200" algn="l" rtl="0">
              <a:lnSpc>
                <a:spcPct val="200000"/>
              </a:lnSpc>
              <a:spcBef>
                <a:spcPts val="0"/>
              </a:spcBef>
              <a:spcAft>
                <a:spcPts val="0"/>
              </a:spcAft>
              <a:buNone/>
            </a:pPr>
            <a:r>
              <a:rPr lang="en">
                <a:solidFill>
                  <a:schemeClr val="dk1"/>
                </a:solidFill>
                <a:latin typeface="Bebas Neue"/>
                <a:ea typeface="Bebas Neue"/>
                <a:cs typeface="Bebas Neue"/>
                <a:sym typeface="Bebas Neue"/>
              </a:rPr>
              <a:t>The sense of duty to preserve the language and pass it on to the next generations is very relevant since the language connects the culture, history, and all the other elements of the homeland; it depicts who the person is and contains a wealth of information on the individual’s identity. </a:t>
            </a:r>
            <a:endParaRPr sz="2400">
              <a:latin typeface="Bebas Neue"/>
              <a:ea typeface="Bebas Neue"/>
              <a:cs typeface="Bebas Neue"/>
              <a:sym typeface="Bebas Neue"/>
            </a:endParaRPr>
          </a:p>
        </p:txBody>
      </p:sp>
      <p:sp>
        <p:nvSpPr>
          <p:cNvPr id="159" name="Google Shape;159;p26"/>
          <p:cNvSpPr txBox="1"/>
          <p:nvPr/>
        </p:nvSpPr>
        <p:spPr>
          <a:xfrm>
            <a:off x="7573850" y="45688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Bebas Neue"/>
                <a:ea typeface="Bebas Neue"/>
                <a:cs typeface="Bebas Neue"/>
                <a:sym typeface="Bebas Neue"/>
              </a:rPr>
              <a:t>Adamyan, 2023</a:t>
            </a:r>
            <a:endParaRPr>
              <a:solidFill>
                <a:schemeClr val="dk1"/>
              </a:solidFill>
              <a:latin typeface="Bebas Neue"/>
              <a:ea typeface="Bebas Neue"/>
              <a:cs typeface="Bebas Neue"/>
              <a:sym typeface="Bebas Neue"/>
            </a:endParaRPr>
          </a:p>
        </p:txBody>
      </p:sp>
      <p:pic>
        <p:nvPicPr>
          <p:cNvPr id="160" name="Google Shape;160;p26"/>
          <p:cNvPicPr preferRelativeResize="0"/>
          <p:nvPr/>
        </p:nvPicPr>
        <p:blipFill rotWithShape="1">
          <a:blip r:embed="rId4">
            <a:alphaModFix/>
          </a:blip>
          <a:srcRect r="80007"/>
          <a:stretch/>
        </p:blipFill>
        <p:spPr>
          <a:xfrm rot="5400000">
            <a:off x="3657938" y="2885250"/>
            <a:ext cx="1828125" cy="2688351"/>
          </a:xfrm>
          <a:prstGeom prst="rect">
            <a:avLst/>
          </a:prstGeom>
          <a:noFill/>
          <a:ln>
            <a:noFill/>
          </a:ln>
        </p:spPr>
      </p:pic>
      <p:pic>
        <p:nvPicPr>
          <p:cNvPr id="161" name="Google Shape;161;p26"/>
          <p:cNvPicPr preferRelativeResize="0"/>
          <p:nvPr/>
        </p:nvPicPr>
        <p:blipFill rotWithShape="1">
          <a:blip r:embed="rId4">
            <a:alphaModFix/>
          </a:blip>
          <a:srcRect r="80007"/>
          <a:stretch/>
        </p:blipFill>
        <p:spPr>
          <a:xfrm rot="10800000">
            <a:off x="0" y="0"/>
            <a:ext cx="978950" cy="1362550"/>
          </a:xfrm>
          <a:prstGeom prst="rect">
            <a:avLst/>
          </a:prstGeom>
          <a:noFill/>
          <a:ln>
            <a:noFill/>
          </a:ln>
        </p:spPr>
      </p:pic>
      <p:pic>
        <p:nvPicPr>
          <p:cNvPr id="162" name="Google Shape;162;p26"/>
          <p:cNvPicPr preferRelativeResize="0"/>
          <p:nvPr/>
        </p:nvPicPr>
        <p:blipFill rotWithShape="1">
          <a:blip r:embed="rId4">
            <a:alphaModFix/>
          </a:blip>
          <a:srcRect r="80007"/>
          <a:stretch/>
        </p:blipFill>
        <p:spPr>
          <a:xfrm>
            <a:off x="8165050" y="0"/>
            <a:ext cx="978950" cy="14396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355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Epilogue</a:t>
            </a:r>
            <a:endParaRPr sz="3111">
              <a:latin typeface="Bebas Neue"/>
              <a:ea typeface="Bebas Neue"/>
              <a:cs typeface="Bebas Neue"/>
              <a:sym typeface="Bebas Neue"/>
            </a:endParaRPr>
          </a:p>
        </p:txBody>
      </p:sp>
      <p:sp>
        <p:nvSpPr>
          <p:cNvPr id="168" name="Google Shape;168;p27"/>
          <p:cNvSpPr txBox="1">
            <a:spLocks noGrp="1"/>
          </p:cNvSpPr>
          <p:nvPr>
            <p:ph type="body" idx="1"/>
          </p:nvPr>
        </p:nvSpPr>
        <p:spPr>
          <a:xfrm>
            <a:off x="311700" y="1024925"/>
            <a:ext cx="8520600" cy="36828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 sz="1200" i="1">
                <a:solidFill>
                  <a:schemeClr val="dk1"/>
                </a:solidFill>
                <a:latin typeface="Montserrat SemiBold"/>
                <a:ea typeface="Montserrat SemiBold"/>
                <a:cs typeface="Montserrat SemiBold"/>
                <a:sym typeface="Montserrat SemiBold"/>
              </a:rPr>
              <a:t>April 2023</a:t>
            </a:r>
            <a:endParaRPr sz="1200" i="1">
              <a:solidFill>
                <a:schemeClr val="dk1"/>
              </a:solidFill>
              <a:latin typeface="Montserrat SemiBold"/>
              <a:ea typeface="Montserrat SemiBold"/>
              <a:cs typeface="Montserrat SemiBold"/>
              <a:sym typeface="Montserrat SemiBold"/>
            </a:endParaRPr>
          </a:p>
          <a:p>
            <a:pPr marL="0" lvl="0" indent="457200" algn="l" rtl="0">
              <a:lnSpc>
                <a:spcPct val="100000"/>
              </a:lnSpc>
              <a:spcBef>
                <a:spcPts val="800"/>
              </a:spcBef>
              <a:spcAft>
                <a:spcPts val="0"/>
              </a:spcAft>
              <a:buClr>
                <a:schemeClr val="dk1"/>
              </a:buClr>
              <a:buSzPts val="1100"/>
              <a:buFont typeface="Arial"/>
              <a:buNone/>
            </a:pPr>
            <a:r>
              <a:rPr lang="en" sz="1300" i="1">
                <a:solidFill>
                  <a:schemeClr val="dk1"/>
                </a:solidFill>
                <a:latin typeface="Montserrat SemiBold"/>
                <a:ea typeface="Montserrat SemiBold"/>
                <a:cs typeface="Montserrat SemiBold"/>
                <a:sym typeface="Montserrat SemiBold"/>
              </a:rPr>
              <a:t>Artsakh is in a blockade. People don’t have food, medicine, or gas supply. Electricity is a problem, too. The sign “You are entering the territory of the Republic of Azerbaijan” has been set up on the road recently. </a:t>
            </a:r>
            <a:endParaRPr sz="1300" i="1">
              <a:solidFill>
                <a:schemeClr val="dk1"/>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Clr>
                <a:schemeClr val="dk1"/>
              </a:buClr>
              <a:buSzPts val="1100"/>
              <a:buFont typeface="Arial"/>
              <a:buNone/>
            </a:pPr>
            <a:r>
              <a:rPr lang="en" sz="1300" i="1">
                <a:solidFill>
                  <a:schemeClr val="dk1"/>
                </a:solidFill>
                <a:latin typeface="Montserrat SemiBold"/>
                <a:ea typeface="Montserrat SemiBold"/>
                <a:cs typeface="Montserrat SemiBold"/>
                <a:sym typeface="Montserrat SemiBold"/>
              </a:rPr>
              <a:t>A horrible state of uncertainty follows you every day. It is getting worse. Nightmares. You wear the smile mask not to show the sorrowful expression on your face. People are mostly unconcerned. They carelessly continue their routine work and you, too, try to keep up with everything in this big city. You try hard to carry the load of people’s discussions, classes, plans, and events… In reality, none of these bother you, nor do they matter. Rather, you feel this heavy burden on your neck. Your chest is filled with ache, pain, and anger but you try to swallow “it” because you don’t want “it” to come out of your mouth. </a:t>
            </a:r>
            <a:endParaRPr sz="1300" i="1">
              <a:solidFill>
                <a:schemeClr val="dk1"/>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Clr>
                <a:schemeClr val="dk1"/>
              </a:buClr>
              <a:buSzPts val="1100"/>
              <a:buFont typeface="Arial"/>
              <a:buNone/>
            </a:pPr>
            <a:r>
              <a:rPr lang="en" sz="1300" i="1">
                <a:solidFill>
                  <a:schemeClr val="dk1"/>
                </a:solidFill>
                <a:latin typeface="Montserrat SemiBold"/>
                <a:ea typeface="Montserrat SemiBold"/>
                <a:cs typeface="Montserrat SemiBold"/>
                <a:sym typeface="Montserrat SemiBold"/>
              </a:rPr>
              <a:t>At the end of the day, you come home to see a person just like you. You both don’t need any words to understand what happened. You both start silently extracting pieces of the burden from each other’s necks. Suddenly, you hear heartwarming words from your dialect.</a:t>
            </a:r>
            <a:endParaRPr sz="1300" i="1">
              <a:solidFill>
                <a:schemeClr val="dk1"/>
              </a:solidFill>
              <a:latin typeface="Montserrat SemiBold"/>
              <a:ea typeface="Montserrat SemiBold"/>
              <a:cs typeface="Montserrat SemiBold"/>
              <a:sym typeface="Montserrat SemiBold"/>
            </a:endParaRPr>
          </a:p>
          <a:p>
            <a:pPr marL="0" lvl="0" indent="374650" algn="l" rtl="0">
              <a:lnSpc>
                <a:spcPct val="100000"/>
              </a:lnSpc>
              <a:spcBef>
                <a:spcPts val="0"/>
              </a:spcBef>
              <a:spcAft>
                <a:spcPts val="0"/>
              </a:spcAft>
              <a:buClr>
                <a:schemeClr val="dk1"/>
              </a:buClr>
              <a:buSzPts val="1300"/>
              <a:buFont typeface="Montserrat SemiBold"/>
              <a:buChar char="-"/>
            </a:pPr>
            <a:r>
              <a:rPr lang="en" sz="1300" i="1">
                <a:solidFill>
                  <a:schemeClr val="dk1"/>
                </a:solidFill>
                <a:latin typeface="Montserrat SemiBold"/>
                <a:ea typeface="Montserrat SemiBold"/>
                <a:cs typeface="Montserrat SemiBold"/>
                <a:sym typeface="Montserrat SemiBold"/>
              </a:rPr>
              <a:t>Եկ մին խորթնավ չայ սարքիմ, խմինք, դինջանանք… / Let me make us thyme tea to drink and calm down…</a:t>
            </a:r>
            <a:endParaRPr sz="1300" i="1">
              <a:solidFill>
                <a:schemeClr val="dk1"/>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Clr>
                <a:schemeClr val="dk1"/>
              </a:buClr>
              <a:buSzPts val="1100"/>
              <a:buFont typeface="Arial"/>
              <a:buNone/>
            </a:pPr>
            <a:r>
              <a:rPr lang="en" sz="1300" i="1">
                <a:solidFill>
                  <a:srgbClr val="980000"/>
                </a:solidFill>
                <a:latin typeface="Montserrat SemiBold"/>
                <a:ea typeface="Montserrat SemiBold"/>
                <a:cs typeface="Montserrat SemiBold"/>
                <a:sym typeface="Montserrat SemiBold"/>
              </a:rPr>
              <a:t>In this big world, your home is a tiny land where you can feel relieved. </a:t>
            </a:r>
            <a:endParaRPr sz="1300" i="1">
              <a:solidFill>
                <a:srgbClr val="980000"/>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Clr>
                <a:schemeClr val="dk1"/>
              </a:buClr>
              <a:buSzPts val="1100"/>
              <a:buFont typeface="Arial"/>
              <a:buNone/>
            </a:pPr>
            <a:r>
              <a:rPr lang="en" sz="1300" i="1">
                <a:solidFill>
                  <a:srgbClr val="980000"/>
                </a:solidFill>
                <a:latin typeface="Montserrat SemiBold"/>
                <a:ea typeface="Montserrat SemiBold"/>
                <a:cs typeface="Montserrat SemiBold"/>
                <a:sym typeface="Montserrat SemiBold"/>
              </a:rPr>
              <a:t>Your home is a person. Your home is a language. </a:t>
            </a:r>
            <a:endParaRPr sz="1300">
              <a:solidFill>
                <a:srgbClr val="980000"/>
              </a:solidFill>
              <a:latin typeface="Montserrat SemiBold"/>
              <a:ea typeface="Montserrat SemiBold"/>
              <a:cs typeface="Montserrat SemiBold"/>
              <a:sym typeface="Montserrat SemiBold"/>
            </a:endParaRPr>
          </a:p>
          <a:p>
            <a:pPr marL="0" lvl="0" indent="0" algn="l" rtl="0">
              <a:spcBef>
                <a:spcPts val="0"/>
              </a:spcBef>
              <a:spcAft>
                <a:spcPts val="1200"/>
              </a:spcAft>
              <a:buNone/>
            </a:pPr>
            <a:endParaRPr/>
          </a:p>
        </p:txBody>
      </p:sp>
      <p:sp>
        <p:nvSpPr>
          <p:cNvPr id="169" name="Google Shape;169;p27"/>
          <p:cNvSpPr txBox="1"/>
          <p:nvPr/>
        </p:nvSpPr>
        <p:spPr>
          <a:xfrm>
            <a:off x="6048200" y="4463775"/>
            <a:ext cx="27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ebas Neue"/>
                <a:ea typeface="Bebas Neue"/>
                <a:cs typeface="Bebas Neue"/>
                <a:sym typeface="Bebas Neue"/>
              </a:rPr>
              <a:t>Mane Adamyan, Vignette 5, 2023</a:t>
            </a:r>
            <a:endParaRPr>
              <a:latin typeface="Bebas Neue"/>
              <a:ea typeface="Bebas Neue"/>
              <a:cs typeface="Bebas Neue"/>
              <a:sym typeface="Bebas Neu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References</a:t>
            </a:r>
            <a:endParaRPr sz="3111">
              <a:latin typeface="Bebas Neue"/>
              <a:ea typeface="Bebas Neue"/>
              <a:cs typeface="Bebas Neue"/>
              <a:sym typeface="Bebas Neue"/>
            </a:endParaRPr>
          </a:p>
        </p:txBody>
      </p:sp>
      <p:sp>
        <p:nvSpPr>
          <p:cNvPr id="175" name="Google Shape;175;p28"/>
          <p:cNvSpPr txBox="1">
            <a:spLocks noGrp="1"/>
          </p:cNvSpPr>
          <p:nvPr>
            <p:ph type="body" idx="1"/>
          </p:nvPr>
        </p:nvSpPr>
        <p:spPr>
          <a:xfrm>
            <a:off x="318006" y="1076800"/>
            <a:ext cx="8520600" cy="3416400"/>
          </a:xfrm>
          <a:prstGeom prst="rect">
            <a:avLst/>
          </a:prstGeom>
          <a:noFill/>
        </p:spPr>
        <p:txBody>
          <a:bodyPr spcFirstLastPara="1" wrap="square" lIns="91425" tIns="91425" rIns="91425" bIns="91425" anchor="t" anchorCtr="0">
            <a:normAutofit lnSpcReduction="10000"/>
          </a:bodyPr>
          <a:lstStyle/>
          <a:p>
            <a:pPr marL="457200" lvl="0" indent="-457200" algn="l" rtl="0">
              <a:lnSpc>
                <a:spcPct val="200000"/>
              </a:lnSpc>
              <a:spcBef>
                <a:spcPts val="0"/>
              </a:spcBef>
              <a:spcAft>
                <a:spcPts val="0"/>
              </a:spcAft>
              <a:buClr>
                <a:schemeClr val="dk1"/>
              </a:buClr>
              <a:buSzPts val="1100"/>
              <a:buFont typeface="Arial"/>
              <a:buNone/>
            </a:pPr>
            <a:r>
              <a:rPr lang="en" sz="1200" dirty="0">
                <a:solidFill>
                  <a:srgbClr val="222222"/>
                </a:solidFill>
                <a:latin typeface="Montserrat SemiBold"/>
                <a:ea typeface="Montserrat SemiBold"/>
                <a:cs typeface="Montserrat SemiBold"/>
                <a:sym typeface="Montserrat SemiBold"/>
              </a:rPr>
              <a:t>Attarian, H. (2007). Following the trail of oral history: A story of literacy with Armenian children. </a:t>
            </a:r>
            <a:r>
              <a:rPr lang="en" sz="1200" i="1" dirty="0">
                <a:solidFill>
                  <a:srgbClr val="222222"/>
                </a:solidFill>
                <a:latin typeface="Montserrat SemiBold"/>
                <a:ea typeface="Montserrat SemiBold"/>
                <a:cs typeface="Montserrat SemiBold"/>
                <a:sym typeface="Montserrat SemiBold"/>
              </a:rPr>
              <a:t>Sociolinguistic Studies</a:t>
            </a:r>
            <a:r>
              <a:rPr lang="en" sz="1200" dirty="0">
                <a:solidFill>
                  <a:srgbClr val="222222"/>
                </a:solidFill>
                <a:latin typeface="Montserrat SemiBold"/>
                <a:ea typeface="Montserrat SemiBold"/>
                <a:cs typeface="Montserrat SemiBold"/>
                <a:sym typeface="Montserrat SemiBold"/>
              </a:rPr>
              <a:t>, </a:t>
            </a:r>
            <a:r>
              <a:rPr lang="en" sz="1200" i="1" dirty="0">
                <a:solidFill>
                  <a:srgbClr val="222222"/>
                </a:solidFill>
                <a:latin typeface="Montserrat SemiBold"/>
                <a:ea typeface="Montserrat SemiBold"/>
                <a:cs typeface="Montserrat SemiBold"/>
                <a:sym typeface="Montserrat SemiBold"/>
              </a:rPr>
              <a:t>1</a:t>
            </a:r>
            <a:r>
              <a:rPr lang="en" sz="1200" dirty="0">
                <a:solidFill>
                  <a:srgbClr val="222222"/>
                </a:solidFill>
                <a:latin typeface="Montserrat SemiBold"/>
                <a:ea typeface="Montserrat SemiBold"/>
                <a:cs typeface="Montserrat SemiBold"/>
                <a:sym typeface="Montserrat SemiBold"/>
              </a:rPr>
              <a:t>(1), 25-45.</a:t>
            </a:r>
            <a:endParaRPr sz="14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Curdt-Christiansen, X. L. (2009). Invisible and visible language planning: Ideological factors in the family language policy of Chinese immigrant families in Quebec. </a:t>
            </a:r>
            <a:r>
              <a:rPr lang="en" sz="1200" i="1" dirty="0">
                <a:solidFill>
                  <a:schemeClr val="dk1"/>
                </a:solidFill>
                <a:latin typeface="Montserrat SemiBold"/>
                <a:ea typeface="Montserrat SemiBold"/>
                <a:cs typeface="Montserrat SemiBold"/>
                <a:sym typeface="Montserrat SemiBold"/>
              </a:rPr>
              <a:t>Language policy,</a:t>
            </a:r>
            <a:r>
              <a:rPr lang="en" sz="1200" dirty="0">
                <a:solidFill>
                  <a:schemeClr val="dk1"/>
                </a:solidFill>
                <a:latin typeface="Montserrat SemiBold"/>
                <a:ea typeface="Montserrat SemiBold"/>
                <a:cs typeface="Montserrat SemiBold"/>
                <a:sym typeface="Montserrat SemiBold"/>
              </a:rPr>
              <a:t> 8(4), 351-375. </a:t>
            </a:r>
            <a:endParaRPr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Dema, O., &amp; Moeller, A. K. (2012). Teaching culture in the 21st-century language classroom. </a:t>
            </a:r>
            <a:r>
              <a:rPr lang="en" sz="1200" i="1" dirty="0">
                <a:solidFill>
                  <a:schemeClr val="dk1"/>
                </a:solidFill>
                <a:latin typeface="Montserrat SemiBold"/>
                <a:ea typeface="Montserrat SemiBold"/>
                <a:cs typeface="Montserrat SemiBold"/>
                <a:sym typeface="Montserrat SemiBold"/>
              </a:rPr>
              <a:t>Touch the World: Selected Papers from the 2012 Central States Conference on the Teaching of Foreign Languages, </a:t>
            </a:r>
            <a:r>
              <a:rPr lang="en" sz="1200" dirty="0">
                <a:solidFill>
                  <a:schemeClr val="dk1"/>
                </a:solidFill>
                <a:latin typeface="Montserrat SemiBold"/>
                <a:ea typeface="Montserrat SemiBold"/>
                <a:cs typeface="Montserrat SemiBold"/>
                <a:sym typeface="Montserrat SemiBold"/>
              </a:rPr>
              <a:t>ed. Tatiana Sildus (Eau Claire, WI: Crown Prints), pp. 75-91.</a:t>
            </a:r>
            <a:endParaRPr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Hatoss, A. (2003). Identity formation, cross-cultural attitudes and language maintenance in the Hungarian Diaspora of Queensland. </a:t>
            </a:r>
            <a:r>
              <a:rPr lang="en" sz="1200" i="1" dirty="0">
                <a:solidFill>
                  <a:schemeClr val="dk1"/>
                </a:solidFill>
                <a:latin typeface="Montserrat SemiBold"/>
                <a:ea typeface="Montserrat SemiBold"/>
                <a:cs typeface="Montserrat SemiBold"/>
                <a:sym typeface="Montserrat SemiBold"/>
              </a:rPr>
              <a:t>Cultural citizenship: Challenges of globalisation,</a:t>
            </a:r>
            <a:r>
              <a:rPr lang="en" sz="1200" dirty="0">
                <a:solidFill>
                  <a:schemeClr val="dk1"/>
                </a:solidFill>
                <a:latin typeface="Montserrat SemiBold"/>
                <a:ea typeface="Montserrat SemiBold"/>
                <a:cs typeface="Montserrat SemiBold"/>
                <a:sym typeface="Montserrat SemiBold"/>
              </a:rPr>
              <a:t> (2), 71-77.</a:t>
            </a:r>
            <a:endParaRPr dirty="0">
              <a:latin typeface="Montserrat SemiBold"/>
              <a:ea typeface="Montserrat SemiBold"/>
              <a:cs typeface="Montserrat SemiBold"/>
              <a:sym typeface="Montserrat Semi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body" idx="1"/>
          </p:nvPr>
        </p:nvSpPr>
        <p:spPr>
          <a:xfrm>
            <a:off x="271975" y="88221"/>
            <a:ext cx="8520600" cy="4923000"/>
          </a:xfrm>
          <a:prstGeom prst="rect">
            <a:avLst/>
          </a:prstGeom>
        </p:spPr>
        <p:txBody>
          <a:bodyPr spcFirstLastPara="1" wrap="square" lIns="91425" tIns="91425" rIns="91425" bIns="91425" anchor="t" anchorCtr="0">
            <a:noAutofit/>
          </a:bodyPr>
          <a:lstStyle/>
          <a:p>
            <a:pPr marL="45720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Hua, Z., &amp; Wei, L. (2016). Transnational experience, aspiration, and family language policy. </a:t>
            </a:r>
            <a:r>
              <a:rPr lang="en" sz="1200" i="1" dirty="0">
                <a:solidFill>
                  <a:schemeClr val="dk1"/>
                </a:solidFill>
                <a:latin typeface="Montserrat SemiBold"/>
                <a:ea typeface="Montserrat SemiBold"/>
                <a:cs typeface="Montserrat SemiBold"/>
                <a:sym typeface="Montserrat SemiBold"/>
              </a:rPr>
              <a:t>Journal of Multilingual and Multicultural Development,</a:t>
            </a:r>
            <a:r>
              <a:rPr lang="en" sz="1200" dirty="0">
                <a:solidFill>
                  <a:schemeClr val="dk1"/>
                </a:solidFill>
                <a:latin typeface="Montserrat SemiBold"/>
                <a:ea typeface="Montserrat SemiBold"/>
                <a:cs typeface="Montserrat SemiBold"/>
                <a:sym typeface="Montserrat SemiBold"/>
              </a:rPr>
              <a:t> 37(7), 655-666.</a:t>
            </a:r>
            <a:endParaRPr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Lasagabaster, D. (2008). Basque diaspora in the USA and language maintenance. </a:t>
            </a:r>
            <a:r>
              <a:rPr lang="en" sz="1200" i="1" dirty="0">
                <a:solidFill>
                  <a:schemeClr val="dk1"/>
                </a:solidFill>
                <a:latin typeface="Montserrat SemiBold"/>
                <a:ea typeface="Montserrat SemiBold"/>
                <a:cs typeface="Montserrat SemiBold"/>
                <a:sym typeface="Montserrat SemiBold"/>
              </a:rPr>
              <a:t>Journal of Multilingual and Multicultural Development,</a:t>
            </a:r>
            <a:r>
              <a:rPr lang="en" sz="1200" dirty="0">
                <a:solidFill>
                  <a:schemeClr val="dk1"/>
                </a:solidFill>
                <a:latin typeface="Montserrat SemiBold"/>
                <a:ea typeface="Montserrat SemiBold"/>
                <a:cs typeface="Montserrat SemiBold"/>
                <a:sym typeface="Montserrat SemiBold"/>
              </a:rPr>
              <a:t> 29(1), 66-90.</a:t>
            </a:r>
            <a:endParaRPr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0"/>
              </a:spcBef>
              <a:spcAft>
                <a:spcPts val="0"/>
              </a:spcAft>
              <a:buClr>
                <a:schemeClr val="dk1"/>
              </a:buClr>
              <a:buSzPts val="1100"/>
              <a:buFont typeface="Arial"/>
              <a:buNone/>
            </a:pPr>
            <a:r>
              <a:rPr lang="en" sz="1200" dirty="0">
                <a:solidFill>
                  <a:srgbClr val="222222"/>
                </a:solidFill>
                <a:latin typeface="Montserrat SemiBold"/>
                <a:ea typeface="Montserrat SemiBold"/>
                <a:cs typeface="Montserrat SemiBold"/>
                <a:sym typeface="Montserrat SemiBold"/>
              </a:rPr>
              <a:t>Manaseryan, T. (2004). </a:t>
            </a:r>
            <a:r>
              <a:rPr lang="en" sz="1200" i="1" dirty="0">
                <a:solidFill>
                  <a:srgbClr val="222222"/>
                </a:solidFill>
                <a:latin typeface="Montserrat SemiBold"/>
                <a:ea typeface="Montserrat SemiBold"/>
                <a:cs typeface="Montserrat SemiBold"/>
                <a:sym typeface="Montserrat SemiBold"/>
              </a:rPr>
              <a:t>Diaspora the comparative advantage for Armenia</a:t>
            </a:r>
            <a:r>
              <a:rPr lang="en" sz="1200" dirty="0">
                <a:solidFill>
                  <a:srgbClr val="222222"/>
                </a:solidFill>
                <a:latin typeface="Montserrat SemiBold"/>
                <a:ea typeface="Montserrat SemiBold"/>
                <a:cs typeface="Montserrat SemiBold"/>
                <a:sym typeface="Montserrat SemiBold"/>
              </a:rPr>
              <a:t>. Washington, DC, Yerevan: Armenian International Policy Research Group.</a:t>
            </a:r>
            <a:endParaRPr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Mandaville, P. (2001). Reimagining Islam in diaspora: The politics of mediated community. </a:t>
            </a:r>
            <a:r>
              <a:rPr lang="en" sz="1200" i="1" dirty="0">
                <a:solidFill>
                  <a:schemeClr val="dk1"/>
                </a:solidFill>
                <a:latin typeface="Montserrat SemiBold"/>
                <a:ea typeface="Montserrat SemiBold"/>
                <a:cs typeface="Montserrat SemiBold"/>
                <a:sym typeface="Montserrat SemiBold"/>
              </a:rPr>
              <a:t>Gazette (Leiden, Netherlands),</a:t>
            </a:r>
            <a:r>
              <a:rPr lang="en" sz="1200" dirty="0">
                <a:solidFill>
                  <a:schemeClr val="dk1"/>
                </a:solidFill>
                <a:latin typeface="Montserrat SemiBold"/>
                <a:ea typeface="Montserrat SemiBold"/>
                <a:cs typeface="Montserrat SemiBold"/>
                <a:sym typeface="Montserrat SemiBold"/>
              </a:rPr>
              <a:t> 63(2-3), 169-186.</a:t>
            </a:r>
            <a:endParaRPr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800"/>
              </a:spcBef>
              <a:spcAft>
                <a:spcPts val="0"/>
              </a:spcAft>
              <a:buClr>
                <a:schemeClr val="dk1"/>
              </a:buClr>
              <a:buSzPts val="1100"/>
              <a:buFont typeface="Arial"/>
              <a:buNone/>
            </a:pPr>
            <a:r>
              <a:rPr lang="en" sz="1200" dirty="0">
                <a:solidFill>
                  <a:schemeClr val="dk1"/>
                </a:solidFill>
                <a:latin typeface="Montserrat SemiBold"/>
                <a:ea typeface="Montserrat SemiBold"/>
                <a:cs typeface="Montserrat SemiBold"/>
                <a:sym typeface="Montserrat SemiBold"/>
              </a:rPr>
              <a:t>Palotai, J., Wetzl, V., &amp; Jarjabka, Á. (2019). Identity Preservation and Hungarian Language Education in Diaspora Communities. </a:t>
            </a:r>
            <a:r>
              <a:rPr lang="en" sz="1200" i="1" dirty="0">
                <a:solidFill>
                  <a:schemeClr val="dk1"/>
                </a:solidFill>
                <a:latin typeface="Montserrat SemiBold"/>
                <a:ea typeface="Montserrat SemiBold"/>
                <a:cs typeface="Montserrat SemiBold"/>
                <a:sym typeface="Montserrat SemiBold"/>
              </a:rPr>
              <a:t>Hungarian Cultural Studies,</a:t>
            </a:r>
            <a:r>
              <a:rPr lang="en" sz="1200" dirty="0">
                <a:solidFill>
                  <a:schemeClr val="dk1"/>
                </a:solidFill>
                <a:latin typeface="Montserrat SemiBold"/>
                <a:ea typeface="Montserrat SemiBold"/>
                <a:cs typeface="Montserrat SemiBold"/>
                <a:sym typeface="Montserrat SemiBold"/>
              </a:rPr>
              <a:t> 12, </a:t>
            </a:r>
            <a:r>
              <a:rPr lang="en" sz="1200" dirty="0" smtClean="0">
                <a:solidFill>
                  <a:schemeClr val="dk1"/>
                </a:solidFill>
                <a:latin typeface="Montserrat SemiBold"/>
                <a:ea typeface="Montserrat SemiBold"/>
                <a:cs typeface="Montserrat SemiBold"/>
                <a:sym typeface="Montserrat SemiBold"/>
              </a:rPr>
              <a:t>108-124.</a:t>
            </a:r>
            <a:endParaRPr lang="en" sz="1200" dirty="0">
              <a:solidFill>
                <a:schemeClr val="dk1"/>
              </a:solidFill>
              <a:latin typeface="Montserrat SemiBold"/>
              <a:ea typeface="Montserrat SemiBold"/>
              <a:cs typeface="Montserrat SemiBold"/>
              <a:sym typeface="Montserrat SemiBold"/>
            </a:endParaRPr>
          </a:p>
          <a:p>
            <a:pPr marL="457200" lvl="0" indent="-457200" algn="l" rtl="0">
              <a:lnSpc>
                <a:spcPct val="200000"/>
              </a:lnSpc>
              <a:spcBef>
                <a:spcPts val="800"/>
              </a:spcBef>
              <a:spcAft>
                <a:spcPts val="0"/>
              </a:spcAft>
              <a:buClr>
                <a:schemeClr val="dk1"/>
              </a:buClr>
              <a:buSzPts val="1100"/>
              <a:buFont typeface="Arial"/>
              <a:buNone/>
            </a:pPr>
            <a:r>
              <a:rPr lang="en" sz="1200" dirty="0" smtClean="0">
                <a:solidFill>
                  <a:schemeClr val="dk1"/>
                </a:solidFill>
                <a:latin typeface="Montserrat SemiBold"/>
                <a:ea typeface="Montserrat SemiBold"/>
                <a:cs typeface="Montserrat SemiBold"/>
                <a:sym typeface="Montserrat SemiBold"/>
              </a:rPr>
              <a:t>Romanowski</a:t>
            </a:r>
            <a:r>
              <a:rPr lang="en" sz="1200" dirty="0">
                <a:solidFill>
                  <a:schemeClr val="dk1"/>
                </a:solidFill>
                <a:latin typeface="Montserrat SemiBold"/>
                <a:ea typeface="Montserrat SemiBold"/>
                <a:cs typeface="Montserrat SemiBold"/>
                <a:sym typeface="Montserrat SemiBold"/>
              </a:rPr>
              <a:t>, P. (2021). A deliberate language policy or a perceived lack of agency: Heritage language maintenance in the Polish community in Melbourne. </a:t>
            </a:r>
            <a:r>
              <a:rPr lang="en" sz="1200" i="1" dirty="0">
                <a:solidFill>
                  <a:schemeClr val="dk1"/>
                </a:solidFill>
                <a:latin typeface="Montserrat SemiBold"/>
                <a:ea typeface="Montserrat SemiBold"/>
                <a:cs typeface="Montserrat SemiBold"/>
                <a:sym typeface="Montserrat SemiBold"/>
              </a:rPr>
              <a:t>International Journal of Bilingualism,</a:t>
            </a:r>
            <a:r>
              <a:rPr lang="en" sz="1200" dirty="0">
                <a:solidFill>
                  <a:schemeClr val="dk1"/>
                </a:solidFill>
                <a:latin typeface="Montserrat SemiBold"/>
                <a:ea typeface="Montserrat SemiBold"/>
                <a:cs typeface="Montserrat SemiBold"/>
                <a:sym typeface="Montserrat SemiBold"/>
              </a:rPr>
              <a:t> 25(5), 1214–1234. </a:t>
            </a:r>
            <a:r>
              <a:rPr lang="en" sz="1200" u="sng" dirty="0">
                <a:solidFill>
                  <a:srgbClr val="0563C1"/>
                </a:solidFill>
                <a:latin typeface="Montserrat SemiBold"/>
                <a:ea typeface="Montserrat SemiBold"/>
                <a:cs typeface="Montserrat SemiBold"/>
                <a:sym typeface="Montserrat SemiBol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https://doi.org/10.1177/13670069211000850</a:t>
            </a:r>
            <a:endParaRPr sz="1200" dirty="0">
              <a:solidFill>
                <a:schemeClr val="dk1"/>
              </a:solidFill>
              <a:latin typeface="Montserrat SemiBold"/>
              <a:ea typeface="Montserrat SemiBold"/>
              <a:cs typeface="Montserrat SemiBold"/>
              <a:sym typeface="Montserrat SemiBold"/>
            </a:endParaRPr>
          </a:p>
          <a:p>
            <a:pPr marL="0" lvl="0" indent="0" algn="l" rtl="0">
              <a:spcBef>
                <a:spcPts val="0"/>
              </a:spcBef>
              <a:spcAft>
                <a:spcPts val="1200"/>
              </a:spcAft>
              <a:buNone/>
            </a:pPr>
            <a:endParaRP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69625" y="358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20">
                <a:latin typeface="Bebas Neue"/>
                <a:ea typeface="Bebas Neue"/>
                <a:cs typeface="Bebas Neue"/>
                <a:sym typeface="Bebas Neue"/>
              </a:rPr>
              <a:t>Overview</a:t>
            </a:r>
            <a:endParaRPr sz="3120">
              <a:latin typeface="Bebas Neue"/>
              <a:ea typeface="Bebas Neue"/>
              <a:cs typeface="Bebas Neue"/>
              <a:sym typeface="Bebas Neue"/>
            </a:endParaRPr>
          </a:p>
        </p:txBody>
      </p:sp>
      <p:sp>
        <p:nvSpPr>
          <p:cNvPr id="61" name="Google Shape;61;p14"/>
          <p:cNvSpPr txBox="1">
            <a:spLocks noGrp="1"/>
          </p:cNvSpPr>
          <p:nvPr>
            <p:ph type="body" idx="1"/>
          </p:nvPr>
        </p:nvSpPr>
        <p:spPr>
          <a:xfrm>
            <a:off x="374800" y="9315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Abstract</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Introduction </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Literature Review</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Research Questions</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Methodology</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Research Findings and Analysis</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Limitations and Avenues for Future Research</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Conclusion</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Epilogue</a:t>
            </a:r>
            <a:endParaRPr sz="2200">
              <a:solidFill>
                <a:schemeClr val="accent2"/>
              </a:solidFill>
              <a:latin typeface="Bebas Neue"/>
              <a:ea typeface="Bebas Neue"/>
              <a:cs typeface="Bebas Neue"/>
              <a:sym typeface="Bebas Neue"/>
            </a:endParaRPr>
          </a:p>
          <a:p>
            <a:pPr marL="457200" lvl="0" indent="-368300" algn="l" rtl="0">
              <a:spcBef>
                <a:spcPts val="0"/>
              </a:spcBef>
              <a:spcAft>
                <a:spcPts val="0"/>
              </a:spcAft>
              <a:buClr>
                <a:schemeClr val="accent2"/>
              </a:buClr>
              <a:buSzPts val="2200"/>
              <a:buFont typeface="Bebas Neue"/>
              <a:buChar char="-"/>
            </a:pPr>
            <a:r>
              <a:rPr lang="en" sz="2200">
                <a:solidFill>
                  <a:schemeClr val="accent2"/>
                </a:solidFill>
                <a:latin typeface="Bebas Neue"/>
                <a:ea typeface="Bebas Neue"/>
                <a:cs typeface="Bebas Neue"/>
                <a:sym typeface="Bebas Neue"/>
              </a:rPr>
              <a:t>References</a:t>
            </a:r>
            <a:endParaRPr sz="2200">
              <a:solidFill>
                <a:schemeClr val="accent2"/>
              </a:solidFill>
              <a:latin typeface="Bebas Neue"/>
              <a:ea typeface="Bebas Neue"/>
              <a:cs typeface="Bebas Neue"/>
              <a:sym typeface="Bebas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24312" y="2368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20">
                <a:latin typeface="Bebas Neue"/>
                <a:ea typeface="Bebas Neue"/>
                <a:cs typeface="Bebas Neue"/>
                <a:sym typeface="Bebas Neue"/>
              </a:rPr>
              <a:t>Abstract</a:t>
            </a:r>
            <a:endParaRPr sz="3120">
              <a:latin typeface="Bebas Neue"/>
              <a:ea typeface="Bebas Neue"/>
              <a:cs typeface="Bebas Neue"/>
              <a:sym typeface="Bebas Neue"/>
            </a:endParaRPr>
          </a:p>
        </p:txBody>
      </p:sp>
      <p:sp>
        <p:nvSpPr>
          <p:cNvPr id="67" name="Google Shape;67;p15"/>
          <p:cNvSpPr txBox="1">
            <a:spLocks noGrp="1"/>
          </p:cNvSpPr>
          <p:nvPr>
            <p:ph type="body" idx="1"/>
          </p:nvPr>
        </p:nvSpPr>
        <p:spPr>
          <a:xfrm>
            <a:off x="1358263" y="721270"/>
            <a:ext cx="6452700" cy="3009900"/>
          </a:xfrm>
          <a:prstGeom prst="rect">
            <a:avLst/>
          </a:prstGeom>
        </p:spPr>
        <p:txBody>
          <a:bodyPr spcFirstLastPara="1" wrap="square" lIns="91425" tIns="91425" rIns="91425" bIns="91425" anchor="t" anchorCtr="0">
            <a:noAutofit/>
          </a:bodyPr>
          <a:lstStyle/>
          <a:p>
            <a:pPr marL="0" lvl="0" indent="457200" algn="ctr" rtl="0">
              <a:lnSpc>
                <a:spcPct val="200000"/>
              </a:lnSpc>
              <a:spcBef>
                <a:spcPts val="0"/>
              </a:spcBef>
              <a:spcAft>
                <a:spcPts val="0"/>
              </a:spcAft>
              <a:buClr>
                <a:schemeClr val="dk1"/>
              </a:buClr>
              <a:buSzPts val="1100"/>
              <a:buFont typeface="Arial"/>
              <a:buNone/>
            </a:pPr>
            <a:r>
              <a:rPr lang="en" sz="1500" dirty="0">
                <a:solidFill>
                  <a:schemeClr val="dk1"/>
                </a:solidFill>
                <a:latin typeface="Bebas Neue"/>
                <a:ea typeface="Bebas Neue"/>
                <a:cs typeface="Bebas Neue"/>
                <a:sym typeface="Bebas Neue"/>
              </a:rPr>
              <a:t>This research concentrates on the significance of heritage language maintenance for Diasporan Armenians living in the US. It analyzes the cultural attitudes of Diasporan Armenians and the core reasons they find it important to preserve their heritage language. It also discusses the role of remote learning, family language policies, connection to the homeland, and other factors that may be influential. The research aims to understand what methods they use to learn Armenian, how they connect it with identity maintenance, and how the next generation perceives the Armenian language. Therefore, it is necessary to dig deeper into the educational tools they apply for, routine activities and customs, and find out connections between language and cultural aspects.</a:t>
            </a:r>
            <a:r>
              <a:rPr lang="en" sz="1400" dirty="0">
                <a:solidFill>
                  <a:schemeClr val="dk1"/>
                </a:solidFill>
                <a:latin typeface="Bebas Neue"/>
                <a:ea typeface="Bebas Neue"/>
                <a:cs typeface="Bebas Neue"/>
                <a:sym typeface="Bebas Neue"/>
              </a:rPr>
              <a:t> </a:t>
            </a:r>
            <a:endParaRPr sz="2000" dirty="0">
              <a:latin typeface="Bebas Neue"/>
              <a:ea typeface="Bebas Neue"/>
              <a:cs typeface="Bebas Neue"/>
              <a:sym typeface="Bebas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11">
                <a:latin typeface="Bebas Neue"/>
                <a:ea typeface="Bebas Neue"/>
                <a:cs typeface="Bebas Neue"/>
                <a:sym typeface="Bebas Neue"/>
              </a:rPr>
              <a:t>Introduction</a:t>
            </a:r>
            <a:endParaRPr sz="3111">
              <a:latin typeface="Bebas Neue"/>
              <a:ea typeface="Bebas Neue"/>
              <a:cs typeface="Bebas Neue"/>
              <a:sym typeface="Bebas Neue"/>
            </a:endParaRPr>
          </a:p>
        </p:txBody>
      </p:sp>
      <p:sp>
        <p:nvSpPr>
          <p:cNvPr id="73" name="Google Shape;73;p16"/>
          <p:cNvSpPr txBox="1">
            <a:spLocks noGrp="1"/>
          </p:cNvSpPr>
          <p:nvPr>
            <p:ph type="body" idx="1"/>
          </p:nvPr>
        </p:nvSpPr>
        <p:spPr>
          <a:xfrm>
            <a:off x="-210375" y="1637400"/>
            <a:ext cx="9144000" cy="1868700"/>
          </a:xfrm>
          <a:prstGeom prst="rect">
            <a:avLst/>
          </a:prstGeom>
        </p:spPr>
        <p:txBody>
          <a:bodyPr spcFirstLastPara="1" wrap="square" lIns="91425" tIns="91425" rIns="91425" bIns="91425" anchor="t" anchorCtr="0">
            <a:noAutofit/>
          </a:bodyPr>
          <a:lstStyle/>
          <a:p>
            <a:pPr marL="0" lvl="0" indent="457200" algn="ctr" rtl="0">
              <a:lnSpc>
                <a:spcPct val="180000"/>
              </a:lnSpc>
              <a:spcBef>
                <a:spcPts val="0"/>
              </a:spcBef>
              <a:spcAft>
                <a:spcPts val="0"/>
              </a:spcAft>
              <a:buClr>
                <a:schemeClr val="dk1"/>
              </a:buClr>
              <a:buSzPts val="935"/>
              <a:buFont typeface="Arial"/>
              <a:buNone/>
            </a:pPr>
            <a:r>
              <a:rPr lang="en" sz="2185" i="1">
                <a:solidFill>
                  <a:schemeClr val="dk1"/>
                </a:solidFill>
                <a:latin typeface="Bebas Neue"/>
                <a:ea typeface="Bebas Neue"/>
                <a:cs typeface="Bebas Neue"/>
                <a:sym typeface="Bebas Neue"/>
              </a:rPr>
              <a:t>“At that moment, I realized the language I thought was the one I should have spoken to them was very different from the one that they actually spoke.” </a:t>
            </a:r>
            <a:endParaRPr sz="2185" i="1">
              <a:solidFill>
                <a:schemeClr val="dk1"/>
              </a:solidFill>
              <a:latin typeface="Bebas Neue"/>
              <a:ea typeface="Bebas Neue"/>
              <a:cs typeface="Bebas Neue"/>
              <a:sym typeface="Bebas Neue"/>
            </a:endParaRPr>
          </a:p>
          <a:p>
            <a:pPr marL="0" lvl="0" indent="457200" algn="r" rtl="0">
              <a:lnSpc>
                <a:spcPct val="180000"/>
              </a:lnSpc>
              <a:spcBef>
                <a:spcPts val="0"/>
              </a:spcBef>
              <a:spcAft>
                <a:spcPts val="0"/>
              </a:spcAft>
              <a:buClr>
                <a:schemeClr val="dk1"/>
              </a:buClr>
              <a:buSzPts val="935"/>
              <a:buFont typeface="Arial"/>
              <a:buNone/>
            </a:pPr>
            <a:r>
              <a:rPr lang="en" sz="1685" i="1">
                <a:solidFill>
                  <a:schemeClr val="dk1"/>
                </a:solidFill>
                <a:latin typeface="Bebas Neue"/>
                <a:ea typeface="Bebas Neue"/>
                <a:cs typeface="Bebas Neue"/>
                <a:sym typeface="Bebas Neue"/>
              </a:rPr>
              <a:t>- Mane Adamyan, Vignette  1, 2023</a:t>
            </a:r>
            <a:endParaRPr sz="1685" i="1">
              <a:solidFill>
                <a:schemeClr val="dk1"/>
              </a:solidFill>
              <a:latin typeface="Bebas Neue"/>
              <a:ea typeface="Bebas Neue"/>
              <a:cs typeface="Bebas Neue"/>
              <a:sym typeface="Bebas Neue"/>
            </a:endParaRPr>
          </a:p>
          <a:p>
            <a:pPr marL="0" lvl="0" indent="0" algn="l" rtl="0">
              <a:lnSpc>
                <a:spcPct val="95000"/>
              </a:lnSpc>
              <a:spcBef>
                <a:spcPts val="0"/>
              </a:spcBef>
              <a:spcAft>
                <a:spcPts val="1200"/>
              </a:spcAft>
              <a:buSzPts val="935"/>
              <a:buNone/>
            </a:pPr>
            <a:endParaRPr sz="153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0" y="-100"/>
            <a:ext cx="2781300" cy="5143500"/>
          </a:xfrm>
          <a:prstGeom prst="rect">
            <a:avLst/>
          </a:prstGeom>
          <a:solidFill>
            <a:srgbClr val="FFF2CC"/>
          </a:solidFill>
        </p:spPr>
        <p:txBody>
          <a:bodyPr spcFirstLastPara="1" wrap="square" lIns="91425" tIns="91425" rIns="91425" bIns="91425" anchor="t" anchorCtr="0">
            <a:noAutofit/>
          </a:bodyPr>
          <a:lstStyle/>
          <a:p>
            <a:pPr marL="0" lvl="0" indent="457200" algn="l" rtl="0">
              <a:lnSpc>
                <a:spcPct val="200000"/>
              </a:lnSpc>
              <a:spcBef>
                <a:spcPts val="0"/>
              </a:spcBef>
              <a:spcAft>
                <a:spcPts val="0"/>
              </a:spcAft>
              <a:buClr>
                <a:schemeClr val="dk1"/>
              </a:buClr>
              <a:buSzPts val="1100"/>
              <a:buFont typeface="Arial"/>
              <a:buNone/>
            </a:pPr>
            <a:r>
              <a:rPr lang="en" sz="1100" dirty="0">
                <a:solidFill>
                  <a:schemeClr val="dk1"/>
                </a:solidFill>
                <a:latin typeface="Montserrat SemiBold"/>
                <a:ea typeface="Montserrat SemiBold"/>
                <a:cs typeface="Montserrat SemiBold"/>
                <a:sym typeface="Montserrat SemiBold"/>
              </a:rPr>
              <a:t>Language plays a huge role in identity maintenance since it involves not only the knowledge of an additional language but also heritage culture, mentality, and moral acquisition. Most Armenian families in Diaspora tend to preserve their heritage language and transfer it to generations as a powerful tool for maintaining the Armenian identity. There are various reasons that contribute to the formation of language ideologies and why Armenians give importance to it.</a:t>
            </a:r>
            <a:endParaRPr sz="1100" dirty="0">
              <a:latin typeface="Montserrat SemiBold"/>
              <a:ea typeface="Montserrat SemiBold"/>
              <a:cs typeface="Montserrat SemiBold"/>
              <a:sym typeface="Montserrat SemiBold"/>
            </a:endParaRPr>
          </a:p>
        </p:txBody>
      </p:sp>
      <p:sp>
        <p:nvSpPr>
          <p:cNvPr id="79" name="Google Shape;79;p17"/>
          <p:cNvSpPr txBox="1">
            <a:spLocks noGrp="1"/>
          </p:cNvSpPr>
          <p:nvPr>
            <p:ph type="body" idx="1"/>
          </p:nvPr>
        </p:nvSpPr>
        <p:spPr>
          <a:xfrm>
            <a:off x="6249150" y="0"/>
            <a:ext cx="2895000" cy="5143500"/>
          </a:xfrm>
          <a:prstGeom prst="rect">
            <a:avLst/>
          </a:prstGeom>
          <a:solidFill>
            <a:srgbClr val="FFF2CC"/>
          </a:solidFill>
        </p:spPr>
        <p:txBody>
          <a:bodyPr spcFirstLastPara="1" wrap="square" lIns="91425" tIns="91425" rIns="91425" bIns="91425" anchor="t" anchorCtr="0">
            <a:normAutofit fontScale="25000" lnSpcReduction="20000"/>
          </a:bodyPr>
          <a:lstStyle/>
          <a:p>
            <a:pPr marL="0" lvl="0" indent="457200" algn="l" rtl="0">
              <a:lnSpc>
                <a:spcPct val="200000"/>
              </a:lnSpc>
              <a:spcBef>
                <a:spcPts val="0"/>
              </a:spcBef>
              <a:spcAft>
                <a:spcPts val="0"/>
              </a:spcAft>
              <a:buClr>
                <a:schemeClr val="dk1"/>
              </a:buClr>
              <a:buSzPts val="275"/>
              <a:buFont typeface="Arial"/>
              <a:buNone/>
            </a:pPr>
            <a:r>
              <a:rPr lang="en" sz="4400">
                <a:solidFill>
                  <a:schemeClr val="dk1"/>
                </a:solidFill>
                <a:latin typeface="Montserrat SemiBold"/>
                <a:ea typeface="Montserrat SemiBold"/>
                <a:cs typeface="Montserrat SemiBold"/>
                <a:sym typeface="Montserrat SemiBold"/>
              </a:rPr>
              <a:t> Nowadays remote distance learning is convenient in such aspects as saving time, or not having to commute, for example. There are many online platforms available that give an opportunity to learn the language through culture, thereby providing knowledge and interest to the individual who wants to learn more about the country their roots come from. </a:t>
            </a:r>
            <a:endParaRPr sz="4400">
              <a:solidFill>
                <a:schemeClr val="dk1"/>
              </a:solidFill>
              <a:latin typeface="Montserrat SemiBold"/>
              <a:ea typeface="Montserrat SemiBold"/>
              <a:cs typeface="Montserrat SemiBold"/>
              <a:sym typeface="Montserrat SemiBold"/>
            </a:endParaRPr>
          </a:p>
          <a:p>
            <a:pPr marL="0" lvl="0" indent="457200" algn="l" rtl="0">
              <a:lnSpc>
                <a:spcPct val="200000"/>
              </a:lnSpc>
              <a:spcBef>
                <a:spcPts val="0"/>
              </a:spcBef>
              <a:spcAft>
                <a:spcPts val="0"/>
              </a:spcAft>
              <a:buNone/>
            </a:pPr>
            <a:endParaRPr>
              <a:latin typeface="Montserrat SemiBold"/>
              <a:ea typeface="Montserrat SemiBold"/>
              <a:cs typeface="Montserrat SemiBold"/>
              <a:sym typeface="Montserrat SemiBold"/>
            </a:endParaRPr>
          </a:p>
        </p:txBody>
      </p:sp>
      <p:pic>
        <p:nvPicPr>
          <p:cNvPr id="80" name="Google Shape;80;p17"/>
          <p:cNvPicPr preferRelativeResize="0"/>
          <p:nvPr/>
        </p:nvPicPr>
        <p:blipFill>
          <a:blip r:embed="rId4">
            <a:alphaModFix/>
          </a:blip>
          <a:stretch>
            <a:fillRect/>
          </a:stretch>
        </p:blipFill>
        <p:spPr>
          <a:xfrm>
            <a:off x="2781350" y="0"/>
            <a:ext cx="3467749" cy="5143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a:latin typeface="Bebas Neue"/>
                <a:ea typeface="Bebas Neue"/>
                <a:cs typeface="Bebas Neue"/>
                <a:sym typeface="Bebas Neue"/>
              </a:rPr>
              <a:t>Literature Review</a:t>
            </a:r>
            <a:endParaRPr sz="3120">
              <a:latin typeface="Bebas Neue"/>
              <a:ea typeface="Bebas Neue"/>
              <a:cs typeface="Bebas Neue"/>
              <a:sym typeface="Bebas Neue"/>
            </a:endParaRPr>
          </a:p>
        </p:txBody>
      </p:sp>
      <p:sp>
        <p:nvSpPr>
          <p:cNvPr id="86" name="Google Shape;86;p18"/>
          <p:cNvSpPr txBox="1">
            <a:spLocks noGrp="1"/>
          </p:cNvSpPr>
          <p:nvPr>
            <p:ph type="body" idx="1"/>
          </p:nvPr>
        </p:nvSpPr>
        <p:spPr>
          <a:xfrm>
            <a:off x="311700" y="1583750"/>
            <a:ext cx="4643700" cy="3416400"/>
          </a:xfrm>
          <a:prstGeom prst="rect">
            <a:avLst/>
          </a:prstGeom>
        </p:spPr>
        <p:txBody>
          <a:bodyPr spcFirstLastPara="1" wrap="square" lIns="91425" tIns="91425" rIns="91425" bIns="91425" anchor="t" anchorCtr="0">
            <a:normAutofit/>
          </a:bodyPr>
          <a:lstStyle/>
          <a:p>
            <a:pPr marL="0" lvl="0" indent="457200" algn="l" rtl="0">
              <a:lnSpc>
                <a:spcPct val="200000"/>
              </a:lnSpc>
              <a:spcBef>
                <a:spcPts val="0"/>
              </a:spcBef>
              <a:spcAft>
                <a:spcPts val="0"/>
              </a:spcAft>
              <a:buNone/>
            </a:pPr>
            <a:r>
              <a:rPr lang="en" b="1" i="1">
                <a:solidFill>
                  <a:srgbClr val="980000"/>
                </a:solidFill>
                <a:latin typeface="Bebas Neue"/>
                <a:ea typeface="Bebas Neue"/>
                <a:cs typeface="Bebas Neue"/>
                <a:sym typeface="Bebas Neue"/>
              </a:rPr>
              <a:t>“Գամե՜մ</a:t>
            </a:r>
            <a:r>
              <a:rPr lang="en" b="1" i="1">
                <a:solidFill>
                  <a:schemeClr val="dk1"/>
                </a:solidFill>
                <a:latin typeface="Bebas Neue"/>
                <a:ea typeface="Bebas Neue"/>
                <a:cs typeface="Bebas Neue"/>
                <a:sym typeface="Bebas Neue"/>
              </a:rPr>
              <a:t> </a:t>
            </a:r>
            <a:r>
              <a:rPr lang="en" i="1">
                <a:solidFill>
                  <a:schemeClr val="dk1"/>
                </a:solidFill>
                <a:latin typeface="Bebas Neue"/>
                <a:ea typeface="Bebas Neue"/>
                <a:cs typeface="Bebas Neue"/>
                <a:sym typeface="Bebas Neue"/>
              </a:rPr>
              <a:t>[gamem]” she said. She merged the word in Armenian and also the way we speak in Stepanakert and got a completely new way of saying “I’m coming.”</a:t>
            </a:r>
            <a:endParaRPr i="1">
              <a:solidFill>
                <a:schemeClr val="dk1"/>
              </a:solidFill>
              <a:latin typeface="Bebas Neue"/>
              <a:ea typeface="Bebas Neue"/>
              <a:cs typeface="Bebas Neue"/>
              <a:sym typeface="Bebas Neue"/>
            </a:endParaRPr>
          </a:p>
          <a:p>
            <a:pPr marL="0" lvl="0" indent="457200" algn="r" rtl="0">
              <a:lnSpc>
                <a:spcPct val="200000"/>
              </a:lnSpc>
              <a:spcBef>
                <a:spcPts val="0"/>
              </a:spcBef>
              <a:spcAft>
                <a:spcPts val="0"/>
              </a:spcAft>
              <a:buClr>
                <a:schemeClr val="dk1"/>
              </a:buClr>
              <a:buSzPts val="1100"/>
              <a:buFont typeface="Arial"/>
              <a:buNone/>
            </a:pPr>
            <a:r>
              <a:rPr lang="en" i="1">
                <a:solidFill>
                  <a:schemeClr val="dk1"/>
                </a:solidFill>
                <a:latin typeface="Bebas Neue"/>
                <a:ea typeface="Bebas Neue"/>
                <a:cs typeface="Bebas Neue"/>
                <a:sym typeface="Bebas Neue"/>
              </a:rPr>
              <a:t>Mane Adamyan, vignette 2, 2023</a:t>
            </a:r>
            <a:endParaRPr i="1">
              <a:solidFill>
                <a:schemeClr val="dk1"/>
              </a:solidFill>
              <a:latin typeface="Bebas Neue"/>
              <a:ea typeface="Bebas Neue"/>
              <a:cs typeface="Bebas Neue"/>
              <a:sym typeface="Bebas Neue"/>
            </a:endParaRPr>
          </a:p>
        </p:txBody>
      </p:sp>
      <p:pic>
        <p:nvPicPr>
          <p:cNvPr id="87" name="Google Shape;87;p18"/>
          <p:cNvPicPr preferRelativeResize="0"/>
          <p:nvPr/>
        </p:nvPicPr>
        <p:blipFill>
          <a:blip r:embed="rId4">
            <a:alphaModFix/>
          </a:blip>
          <a:stretch>
            <a:fillRect/>
          </a:stretch>
        </p:blipFill>
        <p:spPr>
          <a:xfrm>
            <a:off x="5362900" y="0"/>
            <a:ext cx="3781101" cy="51213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3100">
                <a:latin typeface="Bebas Neue"/>
                <a:ea typeface="Bebas Neue"/>
                <a:cs typeface="Bebas Neue"/>
                <a:sym typeface="Bebas Neue"/>
              </a:rPr>
              <a:t>Literature Review</a:t>
            </a:r>
            <a:endParaRPr sz="3200"/>
          </a:p>
        </p:txBody>
      </p:sp>
      <p:sp>
        <p:nvSpPr>
          <p:cNvPr id="93" name="Google Shape;93;p19"/>
          <p:cNvSpPr txBox="1">
            <a:spLocks noGrp="1"/>
          </p:cNvSpPr>
          <p:nvPr>
            <p:ph type="body" idx="1"/>
          </p:nvPr>
        </p:nvSpPr>
        <p:spPr>
          <a:xfrm>
            <a:off x="364275" y="1846700"/>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1"/>
              </a:buClr>
              <a:buSzPts val="2200"/>
              <a:buFont typeface="Bebas Neue"/>
              <a:buChar char="-"/>
            </a:pPr>
            <a:r>
              <a:rPr lang="en" sz="2200">
                <a:solidFill>
                  <a:schemeClr val="dk1"/>
                </a:solidFill>
                <a:latin typeface="Bebas Neue"/>
                <a:ea typeface="Bebas Neue"/>
                <a:cs typeface="Bebas Neue"/>
                <a:sym typeface="Bebas Neue"/>
              </a:rPr>
              <a:t>Heritage Language Maintenance</a:t>
            </a:r>
            <a:endParaRPr sz="2200">
              <a:solidFill>
                <a:schemeClr val="dk1"/>
              </a:solidFill>
              <a:latin typeface="Bebas Neue"/>
              <a:ea typeface="Bebas Neue"/>
              <a:cs typeface="Bebas Neue"/>
              <a:sym typeface="Bebas Neue"/>
            </a:endParaRPr>
          </a:p>
          <a:p>
            <a:pPr marL="457200" lvl="0" indent="-368300" algn="l" rtl="0">
              <a:spcBef>
                <a:spcPts val="0"/>
              </a:spcBef>
              <a:spcAft>
                <a:spcPts val="0"/>
              </a:spcAft>
              <a:buClr>
                <a:schemeClr val="dk1"/>
              </a:buClr>
              <a:buSzPts val="2200"/>
              <a:buFont typeface="Bebas Neue"/>
              <a:buChar char="-"/>
            </a:pPr>
            <a:r>
              <a:rPr lang="en" sz="2200">
                <a:solidFill>
                  <a:schemeClr val="dk1"/>
                </a:solidFill>
                <a:latin typeface="Bebas Neue"/>
                <a:ea typeface="Bebas Neue"/>
                <a:cs typeface="Bebas Neue"/>
                <a:sym typeface="Bebas Neue"/>
              </a:rPr>
              <a:t>Environment Influence</a:t>
            </a:r>
            <a:endParaRPr sz="2200">
              <a:solidFill>
                <a:schemeClr val="dk1"/>
              </a:solidFill>
              <a:latin typeface="Bebas Neue"/>
              <a:ea typeface="Bebas Neue"/>
              <a:cs typeface="Bebas Neue"/>
              <a:sym typeface="Bebas Neue"/>
            </a:endParaRPr>
          </a:p>
          <a:p>
            <a:pPr marL="457200" lvl="0" indent="-368300" algn="l" rtl="0">
              <a:spcBef>
                <a:spcPts val="0"/>
              </a:spcBef>
              <a:spcAft>
                <a:spcPts val="0"/>
              </a:spcAft>
              <a:buClr>
                <a:schemeClr val="dk1"/>
              </a:buClr>
              <a:buSzPts val="2200"/>
              <a:buFont typeface="Bebas Neue"/>
              <a:buChar char="-"/>
            </a:pPr>
            <a:r>
              <a:rPr lang="en" sz="2200">
                <a:solidFill>
                  <a:schemeClr val="dk1"/>
                </a:solidFill>
                <a:latin typeface="Bebas Neue"/>
                <a:ea typeface="Bebas Neue"/>
                <a:cs typeface="Bebas Neue"/>
                <a:sym typeface="Bebas Neue"/>
              </a:rPr>
              <a:t>Armenian Diaspora Influence</a:t>
            </a:r>
            <a:endParaRPr sz="2200">
              <a:solidFill>
                <a:schemeClr val="dk1"/>
              </a:solidFill>
              <a:latin typeface="Bebas Neue"/>
              <a:ea typeface="Bebas Neue"/>
              <a:cs typeface="Bebas Neue"/>
              <a:sym typeface="Bebas Neue"/>
            </a:endParaRPr>
          </a:p>
          <a:p>
            <a:pPr marL="457200" lvl="0" indent="-368300" algn="l" rtl="0">
              <a:spcBef>
                <a:spcPts val="0"/>
              </a:spcBef>
              <a:spcAft>
                <a:spcPts val="0"/>
              </a:spcAft>
              <a:buClr>
                <a:schemeClr val="dk1"/>
              </a:buClr>
              <a:buSzPts val="2200"/>
              <a:buFont typeface="Bebas Neue"/>
              <a:buChar char="-"/>
            </a:pPr>
            <a:r>
              <a:rPr lang="en" sz="2200">
                <a:solidFill>
                  <a:schemeClr val="dk1"/>
                </a:solidFill>
                <a:latin typeface="Bebas Neue"/>
                <a:ea typeface="Bebas Neue"/>
                <a:cs typeface="Bebas Neue"/>
                <a:sym typeface="Bebas Neue"/>
              </a:rPr>
              <a:t>Family Language Policy </a:t>
            </a:r>
            <a:endParaRPr sz="2200">
              <a:solidFill>
                <a:schemeClr val="dk1"/>
              </a:solidFill>
              <a:latin typeface="Bebas Neue"/>
              <a:ea typeface="Bebas Neue"/>
              <a:cs typeface="Bebas Neue"/>
              <a:sym typeface="Bebas Neue"/>
            </a:endParaRPr>
          </a:p>
          <a:p>
            <a:pPr marL="457200" lvl="0" indent="-368300" algn="l" rtl="0">
              <a:spcBef>
                <a:spcPts val="0"/>
              </a:spcBef>
              <a:spcAft>
                <a:spcPts val="0"/>
              </a:spcAft>
              <a:buClr>
                <a:schemeClr val="dk1"/>
              </a:buClr>
              <a:buSzPts val="2200"/>
              <a:buFont typeface="Bebas Neue"/>
              <a:buChar char="-"/>
            </a:pPr>
            <a:r>
              <a:rPr lang="en" sz="2200">
                <a:solidFill>
                  <a:schemeClr val="dk1"/>
                </a:solidFill>
                <a:latin typeface="Bebas Neue"/>
                <a:ea typeface="Bebas Neue"/>
                <a:cs typeface="Bebas Neue"/>
                <a:sym typeface="Bebas Neue"/>
              </a:rPr>
              <a:t>Technology and Education Today</a:t>
            </a:r>
            <a:endParaRPr sz="2200">
              <a:solidFill>
                <a:schemeClr val="dk1"/>
              </a:solidFill>
              <a:latin typeface="Bebas Neue"/>
              <a:ea typeface="Bebas Neue"/>
              <a:cs typeface="Bebas Neue"/>
              <a:sym typeface="Bebas Neue"/>
            </a:endParaRPr>
          </a:p>
          <a:p>
            <a:pPr marL="457200" lvl="0" indent="0" algn="l" rtl="0">
              <a:spcBef>
                <a:spcPts val="1200"/>
              </a:spcBef>
              <a:spcAft>
                <a:spcPts val="1200"/>
              </a:spcAft>
              <a:buNone/>
            </a:pPr>
            <a:endParaRPr/>
          </a:p>
        </p:txBody>
      </p:sp>
      <p:sp>
        <p:nvSpPr>
          <p:cNvPr id="94" name="Google Shape;94;p19"/>
          <p:cNvSpPr txBox="1"/>
          <p:nvPr/>
        </p:nvSpPr>
        <p:spPr>
          <a:xfrm>
            <a:off x="4572000" y="1888775"/>
            <a:ext cx="4112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Montserrat Medium"/>
                <a:ea typeface="Montserrat Medium"/>
                <a:cs typeface="Montserrat Medium"/>
                <a:sym typeface="Montserrat Medium"/>
              </a:rPr>
              <a:t>“I argue that the challenge facing diasporic experiences today should concentrate on how to make those “objective” characteristics “subjective” and relevant, so that as identity is redefined and reshaped, language keeps on playing a vital role.” (Attarian, 2007, p. 3)</a:t>
            </a:r>
            <a:endParaRPr sz="1500">
              <a:latin typeface="Montserrat Medium"/>
              <a:ea typeface="Montserrat Medium"/>
              <a:cs typeface="Montserrat Medium"/>
              <a:sym typeface="Montserrat Medium"/>
            </a:endParaRPr>
          </a:p>
        </p:txBody>
      </p:sp>
      <p:sp>
        <p:nvSpPr>
          <p:cNvPr id="95" name="Google Shape;95;p19"/>
          <p:cNvSpPr txBox="1"/>
          <p:nvPr/>
        </p:nvSpPr>
        <p:spPr>
          <a:xfrm>
            <a:off x="474375" y="1318050"/>
            <a:ext cx="396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980000"/>
                </a:solidFill>
                <a:latin typeface="Montserrat"/>
                <a:ea typeface="Montserrat"/>
                <a:cs typeface="Montserrat"/>
                <a:sym typeface="Montserrat"/>
              </a:rPr>
              <a:t>Sources (see references)  that touch upon such themes as</a:t>
            </a:r>
            <a:endParaRPr b="1">
              <a:solidFill>
                <a:srgbClr val="98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20">
                <a:latin typeface="Bebas Neue"/>
                <a:ea typeface="Bebas Neue"/>
                <a:cs typeface="Bebas Neue"/>
                <a:sym typeface="Bebas Neue"/>
              </a:rPr>
              <a:t>Research questions</a:t>
            </a:r>
            <a:endParaRPr sz="3120">
              <a:latin typeface="Bebas Neue"/>
              <a:ea typeface="Bebas Neue"/>
              <a:cs typeface="Bebas Neue"/>
              <a:sym typeface="Bebas Neue"/>
            </a:endParaRPr>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457200" algn="l" rtl="0">
              <a:lnSpc>
                <a:spcPct val="200000"/>
              </a:lnSpc>
              <a:spcBef>
                <a:spcPts val="0"/>
              </a:spcBef>
              <a:spcAft>
                <a:spcPts val="0"/>
              </a:spcAft>
              <a:buClr>
                <a:schemeClr val="dk1"/>
              </a:buClr>
              <a:buSzPct val="50000"/>
              <a:buFont typeface="Arial"/>
              <a:buNone/>
            </a:pPr>
            <a:r>
              <a:rPr lang="en" sz="2200">
                <a:solidFill>
                  <a:schemeClr val="dk1"/>
                </a:solidFill>
                <a:latin typeface="Montserrat SemiBold"/>
                <a:ea typeface="Montserrat SemiBold"/>
                <a:cs typeface="Montserrat SemiBold"/>
                <a:sym typeface="Montserrat SemiBold"/>
              </a:rPr>
              <a:t>The research aims to discuss the following main question: </a:t>
            </a:r>
            <a:r>
              <a:rPr lang="en" sz="2200" i="1">
                <a:solidFill>
                  <a:srgbClr val="980000"/>
                </a:solidFill>
                <a:latin typeface="Montserrat SemiBold"/>
                <a:ea typeface="Montserrat SemiBold"/>
                <a:cs typeface="Montserrat SemiBold"/>
                <a:sym typeface="Montserrat SemiBold"/>
              </a:rPr>
              <a:t>Why is it important to preserve the heritage language for Diasporan Armenians? </a:t>
            </a:r>
            <a:r>
              <a:rPr lang="en" sz="2200">
                <a:solidFill>
                  <a:schemeClr val="dk1"/>
                </a:solidFill>
                <a:latin typeface="Montserrat SemiBold"/>
                <a:ea typeface="Montserrat SemiBold"/>
                <a:cs typeface="Montserrat SemiBold"/>
                <a:sym typeface="Montserrat SemiBold"/>
              </a:rPr>
              <a:t>The research aims to explore how different aspects that influence heritage language acquisition may have an impact on identity. For instance, the ones who learn the Armenian language through the culture, and the opposite, are eager to preserve traditions and similar cultural attitudes. </a:t>
            </a:r>
            <a:endParaRPr sz="2200">
              <a:solidFill>
                <a:schemeClr val="dk1"/>
              </a:solidFill>
              <a:latin typeface="Montserrat SemiBold"/>
              <a:ea typeface="Montserrat SemiBold"/>
              <a:cs typeface="Montserrat SemiBold"/>
              <a:sym typeface="Montserrat SemiBold"/>
            </a:endParaRPr>
          </a:p>
          <a:p>
            <a:pPr marL="0" lvl="0" indent="457200" algn="l" rtl="0">
              <a:lnSpc>
                <a:spcPct val="200000"/>
              </a:lnSpc>
              <a:spcBef>
                <a:spcPts val="0"/>
              </a:spcBef>
              <a:spcAft>
                <a:spcPts val="0"/>
              </a:spcAft>
              <a:buClr>
                <a:schemeClr val="dk1"/>
              </a:buClr>
              <a:buSzPct val="50000"/>
              <a:buFont typeface="Arial"/>
              <a:buNone/>
            </a:pPr>
            <a:r>
              <a:rPr lang="en" sz="2200">
                <a:solidFill>
                  <a:schemeClr val="dk1"/>
                </a:solidFill>
                <a:latin typeface="Montserrat SemiBold"/>
                <a:ea typeface="Montserrat SemiBold"/>
                <a:cs typeface="Montserrat SemiBold"/>
                <a:sym typeface="Montserrat SemiBold"/>
              </a:rPr>
              <a:t>Other questions are: </a:t>
            </a:r>
            <a:r>
              <a:rPr lang="en" sz="2200" i="1">
                <a:solidFill>
                  <a:srgbClr val="980000"/>
                </a:solidFill>
                <a:latin typeface="Montserrat SemiBold"/>
                <a:ea typeface="Montserrat SemiBold"/>
                <a:cs typeface="Montserrat SemiBold"/>
                <a:sym typeface="Montserrat SemiBold"/>
              </a:rPr>
              <a:t>How is it possible to maintain the heritage language for Armenians in Diaspora? How remote learning may help to reach heritage language maintenance? How does learning the Armenian language influence the identities of Armenians in the Diaspora?</a:t>
            </a:r>
            <a:r>
              <a:rPr lang="en" sz="2200">
                <a:solidFill>
                  <a:srgbClr val="980000"/>
                </a:solidFill>
                <a:latin typeface="Montserrat SemiBold"/>
                <a:ea typeface="Montserrat SemiBold"/>
                <a:cs typeface="Montserrat SemiBold"/>
                <a:sym typeface="Montserrat SemiBold"/>
              </a:rPr>
              <a:t> </a:t>
            </a:r>
            <a:r>
              <a:rPr lang="en" sz="2200" i="1">
                <a:solidFill>
                  <a:srgbClr val="980000"/>
                </a:solidFill>
                <a:latin typeface="Montserrat SemiBold"/>
                <a:ea typeface="Montserrat SemiBold"/>
                <a:cs typeface="Montserrat SemiBold"/>
                <a:sym typeface="Montserrat SemiBold"/>
              </a:rPr>
              <a:t>What role does family language policy play in the preservation of the Armenian language for Diaspora Armenians?</a:t>
            </a:r>
            <a:endParaRPr sz="2200" i="1">
              <a:solidFill>
                <a:srgbClr val="980000"/>
              </a:solidFill>
              <a:latin typeface="Montserrat SemiBold"/>
              <a:ea typeface="Montserrat SemiBold"/>
              <a:cs typeface="Montserrat SemiBold"/>
              <a:sym typeface="Montserrat SemiBold"/>
            </a:endParaRPr>
          </a:p>
          <a:p>
            <a:pPr marL="0" lvl="0" indent="0" algn="l" rtl="0">
              <a:spcBef>
                <a:spcPts val="0"/>
              </a:spcBef>
              <a:spcAft>
                <a:spcPts val="120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20">
                <a:latin typeface="Bebas Neue"/>
                <a:ea typeface="Bebas Neue"/>
                <a:cs typeface="Bebas Neue"/>
                <a:sym typeface="Bebas Neue"/>
              </a:rPr>
              <a:t>Methodology</a:t>
            </a:r>
            <a:endParaRPr sz="3120">
              <a:latin typeface="Bebas Neue"/>
              <a:ea typeface="Bebas Neue"/>
              <a:cs typeface="Bebas Neue"/>
              <a:sym typeface="Bebas Neue"/>
            </a:endParaRPr>
          </a:p>
        </p:txBody>
      </p:sp>
      <p:sp>
        <p:nvSpPr>
          <p:cNvPr id="107" name="Google Shape;107;p21"/>
          <p:cNvSpPr txBox="1">
            <a:spLocks noGrp="1"/>
          </p:cNvSpPr>
          <p:nvPr>
            <p:ph type="body" idx="1"/>
          </p:nvPr>
        </p:nvSpPr>
        <p:spPr>
          <a:xfrm>
            <a:off x="311700" y="1310650"/>
            <a:ext cx="8520600" cy="3416400"/>
          </a:xfrm>
          <a:prstGeom prst="rect">
            <a:avLst/>
          </a:prstGeom>
        </p:spPr>
        <p:txBody>
          <a:bodyPr spcFirstLastPara="1" wrap="square" lIns="91425" tIns="91425" rIns="91425" bIns="91425" anchor="t" anchorCtr="0">
            <a:normAutofit/>
          </a:bodyPr>
          <a:lstStyle/>
          <a:p>
            <a:pPr marL="0" lvl="0" indent="457200" algn="l" rtl="0">
              <a:lnSpc>
                <a:spcPct val="200000"/>
              </a:lnSpc>
              <a:spcBef>
                <a:spcPts val="0"/>
              </a:spcBef>
              <a:spcAft>
                <a:spcPts val="0"/>
              </a:spcAft>
              <a:buNone/>
            </a:pPr>
            <a:r>
              <a:rPr lang="en" sz="1900" i="1">
                <a:solidFill>
                  <a:schemeClr val="dk1"/>
                </a:solidFill>
                <a:latin typeface="Bebas Neue"/>
                <a:ea typeface="Bebas Neue"/>
                <a:cs typeface="Bebas Neue"/>
                <a:sym typeface="Bebas Neue"/>
              </a:rPr>
              <a:t>“Everyone including me laughed wholeheartedly and I felt very good inside that I could make them laugh with my dialect. In fact, the way I spoke was considered very cool.” </a:t>
            </a:r>
            <a:endParaRPr sz="1900" i="1">
              <a:solidFill>
                <a:schemeClr val="dk1"/>
              </a:solidFill>
              <a:latin typeface="Bebas Neue"/>
              <a:ea typeface="Bebas Neue"/>
              <a:cs typeface="Bebas Neue"/>
              <a:sym typeface="Bebas Neue"/>
            </a:endParaRPr>
          </a:p>
          <a:p>
            <a:pPr marL="0" lvl="0" indent="457200" algn="r" rtl="0">
              <a:lnSpc>
                <a:spcPct val="200000"/>
              </a:lnSpc>
              <a:spcBef>
                <a:spcPts val="0"/>
              </a:spcBef>
              <a:spcAft>
                <a:spcPts val="0"/>
              </a:spcAft>
              <a:buClr>
                <a:schemeClr val="dk1"/>
              </a:buClr>
              <a:buSzPts val="1100"/>
              <a:buFont typeface="Arial"/>
              <a:buNone/>
            </a:pPr>
            <a:r>
              <a:rPr lang="en" i="1">
                <a:solidFill>
                  <a:schemeClr val="dk1"/>
                </a:solidFill>
                <a:latin typeface="Bebas Neue"/>
                <a:ea typeface="Bebas Neue"/>
                <a:cs typeface="Bebas Neue"/>
                <a:sym typeface="Bebas Neue"/>
              </a:rPr>
              <a:t>Mane adamyan, vignette 3, 2023</a:t>
            </a:r>
            <a:endParaRPr i="1">
              <a:solidFill>
                <a:schemeClr val="dk1"/>
              </a:solidFill>
              <a:latin typeface="Bebas Neue"/>
              <a:ea typeface="Bebas Neue"/>
              <a:cs typeface="Bebas Neue"/>
              <a:sym typeface="Bebas Neue"/>
            </a:endParaRPr>
          </a:p>
        </p:txBody>
      </p:sp>
      <p:pic>
        <p:nvPicPr>
          <p:cNvPr id="108" name="Google Shape;108;p21"/>
          <p:cNvPicPr preferRelativeResize="0"/>
          <p:nvPr/>
        </p:nvPicPr>
        <p:blipFill>
          <a:blip r:embed="rId4">
            <a:alphaModFix/>
          </a:blip>
          <a:stretch>
            <a:fillRect/>
          </a:stretch>
        </p:blipFill>
        <p:spPr>
          <a:xfrm>
            <a:off x="267225" y="4169539"/>
            <a:ext cx="3058575" cy="557500"/>
          </a:xfrm>
          <a:prstGeom prst="rect">
            <a:avLst/>
          </a:prstGeom>
          <a:noFill/>
          <a:ln>
            <a:noFill/>
          </a:ln>
        </p:spPr>
      </p:pic>
      <p:pic>
        <p:nvPicPr>
          <p:cNvPr id="109" name="Google Shape;109;p21"/>
          <p:cNvPicPr preferRelativeResize="0"/>
          <p:nvPr/>
        </p:nvPicPr>
        <p:blipFill>
          <a:blip r:embed="rId5">
            <a:alphaModFix/>
          </a:blip>
          <a:stretch>
            <a:fillRect/>
          </a:stretch>
        </p:blipFill>
        <p:spPr>
          <a:xfrm>
            <a:off x="7357415" y="3291750"/>
            <a:ext cx="1121935" cy="354800"/>
          </a:xfrm>
          <a:prstGeom prst="rect">
            <a:avLst/>
          </a:prstGeom>
          <a:noFill/>
          <a:ln>
            <a:noFill/>
          </a:ln>
        </p:spPr>
      </p:pic>
      <p:pic>
        <p:nvPicPr>
          <p:cNvPr id="110" name="Google Shape;110;p21"/>
          <p:cNvPicPr preferRelativeResize="0"/>
          <p:nvPr/>
        </p:nvPicPr>
        <p:blipFill>
          <a:blip r:embed="rId6">
            <a:alphaModFix/>
          </a:blip>
          <a:stretch>
            <a:fillRect/>
          </a:stretch>
        </p:blipFill>
        <p:spPr>
          <a:xfrm>
            <a:off x="180300" y="329125"/>
            <a:ext cx="1406925" cy="486509"/>
          </a:xfrm>
          <a:prstGeom prst="rect">
            <a:avLst/>
          </a:prstGeom>
          <a:noFill/>
          <a:ln>
            <a:noFill/>
          </a:ln>
        </p:spPr>
      </p:pic>
      <p:pic>
        <p:nvPicPr>
          <p:cNvPr id="111" name="Google Shape;111;p21"/>
          <p:cNvPicPr preferRelativeResize="0"/>
          <p:nvPr/>
        </p:nvPicPr>
        <p:blipFill>
          <a:blip r:embed="rId7">
            <a:alphaModFix/>
          </a:blip>
          <a:stretch>
            <a:fillRect/>
          </a:stretch>
        </p:blipFill>
        <p:spPr>
          <a:xfrm>
            <a:off x="2552075" y="2975725"/>
            <a:ext cx="1150800" cy="354800"/>
          </a:xfrm>
          <a:prstGeom prst="rect">
            <a:avLst/>
          </a:prstGeom>
          <a:noFill/>
          <a:ln>
            <a:noFill/>
          </a:ln>
        </p:spPr>
      </p:pic>
      <p:pic>
        <p:nvPicPr>
          <p:cNvPr id="112" name="Google Shape;112;p21"/>
          <p:cNvPicPr preferRelativeResize="0"/>
          <p:nvPr/>
        </p:nvPicPr>
        <p:blipFill>
          <a:blip r:embed="rId8">
            <a:alphaModFix/>
          </a:blip>
          <a:stretch>
            <a:fillRect/>
          </a:stretch>
        </p:blipFill>
        <p:spPr>
          <a:xfrm>
            <a:off x="4683600" y="4092300"/>
            <a:ext cx="1708858" cy="486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1716</Words>
  <Application>Microsoft Office PowerPoint</Application>
  <PresentationFormat>On-screen Show (16:9)</PresentationFormat>
  <Paragraphs>91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Bebas Neue</vt:lpstr>
      <vt:lpstr>Montserrat</vt:lpstr>
      <vt:lpstr>Montserrat SemiBold</vt:lpstr>
      <vt:lpstr>Montserrat Medium</vt:lpstr>
      <vt:lpstr>Simple Light</vt:lpstr>
      <vt:lpstr>Heritage Language Maintenance for Diasporan Armenians: Significance and Reasons</vt:lpstr>
      <vt:lpstr>Overview</vt:lpstr>
      <vt:lpstr>Abstract</vt:lpstr>
      <vt:lpstr>Introduction</vt:lpstr>
      <vt:lpstr>PowerPoint Presentation</vt:lpstr>
      <vt:lpstr>Literature Review</vt:lpstr>
      <vt:lpstr>Literature Review</vt:lpstr>
      <vt:lpstr>Research questions</vt:lpstr>
      <vt:lpstr>Methodology</vt:lpstr>
      <vt:lpstr>Methodology</vt:lpstr>
      <vt:lpstr>Research findings and analysis</vt:lpstr>
      <vt:lpstr>Research findings and analysis</vt:lpstr>
      <vt:lpstr>Limitations and avenues for future research</vt:lpstr>
      <vt:lpstr>Conclusion</vt:lpstr>
      <vt:lpstr>Epilogue</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Language Maintenance for Diasporan Armenians: Significance and Reasons</dc:title>
  <dc:creator>A01198</dc:creator>
  <cp:lastModifiedBy>A01198</cp:lastModifiedBy>
  <cp:revision>2</cp:revision>
  <dcterms:modified xsi:type="dcterms:W3CDTF">2023-05-15T13:33:46Z</dcterms:modified>
</cp:coreProperties>
</file>