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75" r:id="rId5"/>
    <p:sldId id="276" r:id="rId6"/>
    <p:sldId id="277" r:id="rId7"/>
    <p:sldId id="278" r:id="rId8"/>
    <p:sldId id="258" r:id="rId9"/>
    <p:sldId id="259" r:id="rId10"/>
    <p:sldId id="260" r:id="rId11"/>
    <p:sldId id="262" r:id="rId12"/>
    <p:sldId id="263" r:id="rId13"/>
    <p:sldId id="264" r:id="rId14"/>
    <p:sldId id="265" r:id="rId15"/>
    <p:sldId id="266" r:id="rId16"/>
    <p:sldId id="267" r:id="rId17"/>
    <p:sldId id="268"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BDC"/>
    <a:srgbClr val="54381C"/>
    <a:srgbClr val="EEE7D5"/>
    <a:srgbClr val="E5DFC9"/>
    <a:srgbClr val="F2E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14E0BF-1240-9D0C-F37F-F15E6B04AAC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35D916A-5FEE-4366-A75F-3894CE0AEC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7B5FECC-342E-D7F0-01BC-B70EFF0405FF}"/>
              </a:ext>
            </a:extLst>
          </p:cNvPr>
          <p:cNvSpPr>
            <a:spLocks noGrp="1"/>
          </p:cNvSpPr>
          <p:nvPr>
            <p:ph type="dt" sz="half" idx="10"/>
          </p:nvPr>
        </p:nvSpPr>
        <p:spPr/>
        <p:txBody>
          <a:bodyPr/>
          <a:lstStyle/>
          <a:p>
            <a:fld id="{9436E868-B7A7-4B26-8C85-BD4CB58B68A5}" type="datetimeFigureOut">
              <a:rPr lang="ru-RU" smtClean="0"/>
              <a:t>27.10.2022</a:t>
            </a:fld>
            <a:endParaRPr lang="ru-RU"/>
          </a:p>
        </p:txBody>
      </p:sp>
      <p:sp>
        <p:nvSpPr>
          <p:cNvPr id="5" name="Нижний колонтитул 4">
            <a:extLst>
              <a:ext uri="{FF2B5EF4-FFF2-40B4-BE49-F238E27FC236}">
                <a16:creationId xmlns:a16="http://schemas.microsoft.com/office/drawing/2014/main" id="{DFC9210D-0CEF-7869-4D53-267735B3AE2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D120CF6-4160-84FE-3302-0E747CDDEBFD}"/>
              </a:ext>
            </a:extLst>
          </p:cNvPr>
          <p:cNvSpPr>
            <a:spLocks noGrp="1"/>
          </p:cNvSpPr>
          <p:nvPr>
            <p:ph type="sldNum" sz="quarter" idx="12"/>
          </p:nvPr>
        </p:nvSpPr>
        <p:spPr/>
        <p:txBody>
          <a:bodyPr/>
          <a:lstStyle/>
          <a:p>
            <a:fld id="{D356E271-7C67-4044-B12A-C3711D36CCF7}" type="slidenum">
              <a:rPr lang="ru-RU" smtClean="0"/>
              <a:t>‹#›</a:t>
            </a:fld>
            <a:endParaRPr lang="ru-RU"/>
          </a:p>
        </p:txBody>
      </p:sp>
    </p:spTree>
    <p:extLst>
      <p:ext uri="{BB962C8B-B14F-4D97-AF65-F5344CB8AC3E}">
        <p14:creationId xmlns:p14="http://schemas.microsoft.com/office/powerpoint/2010/main" val="53886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44A211-BB25-9F88-68E9-0D10C63297F9}"/>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083398D-C711-3027-1A49-95CA03E9205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3709AC0-4F7D-272F-9C63-ECCF0D04C621}"/>
              </a:ext>
            </a:extLst>
          </p:cNvPr>
          <p:cNvSpPr>
            <a:spLocks noGrp="1"/>
          </p:cNvSpPr>
          <p:nvPr>
            <p:ph type="dt" sz="half" idx="10"/>
          </p:nvPr>
        </p:nvSpPr>
        <p:spPr/>
        <p:txBody>
          <a:bodyPr/>
          <a:lstStyle/>
          <a:p>
            <a:fld id="{9436E868-B7A7-4B26-8C85-BD4CB58B68A5}" type="datetimeFigureOut">
              <a:rPr lang="ru-RU" smtClean="0"/>
              <a:t>27.10.2022</a:t>
            </a:fld>
            <a:endParaRPr lang="ru-RU"/>
          </a:p>
        </p:txBody>
      </p:sp>
      <p:sp>
        <p:nvSpPr>
          <p:cNvPr id="5" name="Нижний колонтитул 4">
            <a:extLst>
              <a:ext uri="{FF2B5EF4-FFF2-40B4-BE49-F238E27FC236}">
                <a16:creationId xmlns:a16="http://schemas.microsoft.com/office/drawing/2014/main" id="{E7608B0C-F170-46CB-E3C0-37E060E6768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95FB693-1676-AC51-DFB7-780D974DD6CA}"/>
              </a:ext>
            </a:extLst>
          </p:cNvPr>
          <p:cNvSpPr>
            <a:spLocks noGrp="1"/>
          </p:cNvSpPr>
          <p:nvPr>
            <p:ph type="sldNum" sz="quarter" idx="12"/>
          </p:nvPr>
        </p:nvSpPr>
        <p:spPr/>
        <p:txBody>
          <a:bodyPr/>
          <a:lstStyle/>
          <a:p>
            <a:fld id="{D356E271-7C67-4044-B12A-C3711D36CCF7}" type="slidenum">
              <a:rPr lang="ru-RU" smtClean="0"/>
              <a:t>‹#›</a:t>
            </a:fld>
            <a:endParaRPr lang="ru-RU"/>
          </a:p>
        </p:txBody>
      </p:sp>
    </p:spTree>
    <p:extLst>
      <p:ext uri="{BB962C8B-B14F-4D97-AF65-F5344CB8AC3E}">
        <p14:creationId xmlns:p14="http://schemas.microsoft.com/office/powerpoint/2010/main" val="108603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945332A-F2C0-C4DF-AA17-E60BE60B22F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38F662A0-87B4-93D1-31D9-BCEB20F7F59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C943D5D-4EA9-839A-02F5-15D9D2AADC4C}"/>
              </a:ext>
            </a:extLst>
          </p:cNvPr>
          <p:cNvSpPr>
            <a:spLocks noGrp="1"/>
          </p:cNvSpPr>
          <p:nvPr>
            <p:ph type="dt" sz="half" idx="10"/>
          </p:nvPr>
        </p:nvSpPr>
        <p:spPr/>
        <p:txBody>
          <a:bodyPr/>
          <a:lstStyle/>
          <a:p>
            <a:fld id="{9436E868-B7A7-4B26-8C85-BD4CB58B68A5}" type="datetimeFigureOut">
              <a:rPr lang="ru-RU" smtClean="0"/>
              <a:t>27.10.2022</a:t>
            </a:fld>
            <a:endParaRPr lang="ru-RU"/>
          </a:p>
        </p:txBody>
      </p:sp>
      <p:sp>
        <p:nvSpPr>
          <p:cNvPr id="5" name="Нижний колонтитул 4">
            <a:extLst>
              <a:ext uri="{FF2B5EF4-FFF2-40B4-BE49-F238E27FC236}">
                <a16:creationId xmlns:a16="http://schemas.microsoft.com/office/drawing/2014/main" id="{ACF76CBC-778C-7FB7-E9A5-058B31E792E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7EB7DC2-B51E-0D0E-2DAE-0BBFE3B0D261}"/>
              </a:ext>
            </a:extLst>
          </p:cNvPr>
          <p:cNvSpPr>
            <a:spLocks noGrp="1"/>
          </p:cNvSpPr>
          <p:nvPr>
            <p:ph type="sldNum" sz="quarter" idx="12"/>
          </p:nvPr>
        </p:nvSpPr>
        <p:spPr/>
        <p:txBody>
          <a:bodyPr/>
          <a:lstStyle/>
          <a:p>
            <a:fld id="{D356E271-7C67-4044-B12A-C3711D36CCF7}" type="slidenum">
              <a:rPr lang="ru-RU" smtClean="0"/>
              <a:t>‹#›</a:t>
            </a:fld>
            <a:endParaRPr lang="ru-RU"/>
          </a:p>
        </p:txBody>
      </p:sp>
    </p:spTree>
    <p:extLst>
      <p:ext uri="{BB962C8B-B14F-4D97-AF65-F5344CB8AC3E}">
        <p14:creationId xmlns:p14="http://schemas.microsoft.com/office/powerpoint/2010/main" val="102064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4DB592-8663-FC98-9FC9-2D69CF77442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3886FF9-090D-0598-4C62-7E74A109087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FCDF856-7574-1C51-B140-907D69719113}"/>
              </a:ext>
            </a:extLst>
          </p:cNvPr>
          <p:cNvSpPr>
            <a:spLocks noGrp="1"/>
          </p:cNvSpPr>
          <p:nvPr>
            <p:ph type="dt" sz="half" idx="10"/>
          </p:nvPr>
        </p:nvSpPr>
        <p:spPr/>
        <p:txBody>
          <a:bodyPr/>
          <a:lstStyle/>
          <a:p>
            <a:fld id="{9436E868-B7A7-4B26-8C85-BD4CB58B68A5}" type="datetimeFigureOut">
              <a:rPr lang="ru-RU" smtClean="0"/>
              <a:t>27.10.2022</a:t>
            </a:fld>
            <a:endParaRPr lang="ru-RU"/>
          </a:p>
        </p:txBody>
      </p:sp>
      <p:sp>
        <p:nvSpPr>
          <p:cNvPr id="5" name="Нижний колонтитул 4">
            <a:extLst>
              <a:ext uri="{FF2B5EF4-FFF2-40B4-BE49-F238E27FC236}">
                <a16:creationId xmlns:a16="http://schemas.microsoft.com/office/drawing/2014/main" id="{DA4AC547-6146-D142-6E65-50F4B5F70BC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80B9AC7-9597-3F9C-D429-852C7ED48A5C}"/>
              </a:ext>
            </a:extLst>
          </p:cNvPr>
          <p:cNvSpPr>
            <a:spLocks noGrp="1"/>
          </p:cNvSpPr>
          <p:nvPr>
            <p:ph type="sldNum" sz="quarter" idx="12"/>
          </p:nvPr>
        </p:nvSpPr>
        <p:spPr/>
        <p:txBody>
          <a:bodyPr/>
          <a:lstStyle/>
          <a:p>
            <a:fld id="{D356E271-7C67-4044-B12A-C3711D36CCF7}" type="slidenum">
              <a:rPr lang="ru-RU" smtClean="0"/>
              <a:t>‹#›</a:t>
            </a:fld>
            <a:endParaRPr lang="ru-RU"/>
          </a:p>
        </p:txBody>
      </p:sp>
    </p:spTree>
    <p:extLst>
      <p:ext uri="{BB962C8B-B14F-4D97-AF65-F5344CB8AC3E}">
        <p14:creationId xmlns:p14="http://schemas.microsoft.com/office/powerpoint/2010/main" val="423154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9079FB-FE9C-9EB3-E7BB-6FCCA7BD36C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30BB39B-A9E1-8B72-DF96-9CDBFA7638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D7F34E8-3E63-46C9-FA22-3E3D4847C8CD}"/>
              </a:ext>
            </a:extLst>
          </p:cNvPr>
          <p:cNvSpPr>
            <a:spLocks noGrp="1"/>
          </p:cNvSpPr>
          <p:nvPr>
            <p:ph type="dt" sz="half" idx="10"/>
          </p:nvPr>
        </p:nvSpPr>
        <p:spPr/>
        <p:txBody>
          <a:bodyPr/>
          <a:lstStyle/>
          <a:p>
            <a:fld id="{9436E868-B7A7-4B26-8C85-BD4CB58B68A5}" type="datetimeFigureOut">
              <a:rPr lang="ru-RU" smtClean="0"/>
              <a:t>27.10.2022</a:t>
            </a:fld>
            <a:endParaRPr lang="ru-RU"/>
          </a:p>
        </p:txBody>
      </p:sp>
      <p:sp>
        <p:nvSpPr>
          <p:cNvPr id="5" name="Нижний колонтитул 4">
            <a:extLst>
              <a:ext uri="{FF2B5EF4-FFF2-40B4-BE49-F238E27FC236}">
                <a16:creationId xmlns:a16="http://schemas.microsoft.com/office/drawing/2014/main" id="{23613FC9-8A8D-32A3-EFBB-CB2224E2EC2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C2391D3-BB96-B725-BCDE-50842A377B8B}"/>
              </a:ext>
            </a:extLst>
          </p:cNvPr>
          <p:cNvSpPr>
            <a:spLocks noGrp="1"/>
          </p:cNvSpPr>
          <p:nvPr>
            <p:ph type="sldNum" sz="quarter" idx="12"/>
          </p:nvPr>
        </p:nvSpPr>
        <p:spPr/>
        <p:txBody>
          <a:bodyPr/>
          <a:lstStyle/>
          <a:p>
            <a:fld id="{D356E271-7C67-4044-B12A-C3711D36CCF7}" type="slidenum">
              <a:rPr lang="ru-RU" smtClean="0"/>
              <a:t>‹#›</a:t>
            </a:fld>
            <a:endParaRPr lang="ru-RU"/>
          </a:p>
        </p:txBody>
      </p:sp>
    </p:spTree>
    <p:extLst>
      <p:ext uri="{BB962C8B-B14F-4D97-AF65-F5344CB8AC3E}">
        <p14:creationId xmlns:p14="http://schemas.microsoft.com/office/powerpoint/2010/main" val="127114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2A646E-C412-63D2-86EB-90607E05A8A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E1377BE-89D9-EE55-AA14-3FA7FB8C526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EA9BED80-7F35-F7F6-055B-F2FB79FC8C9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A7CCAAA7-AE04-CA37-7C1F-5D5098530991}"/>
              </a:ext>
            </a:extLst>
          </p:cNvPr>
          <p:cNvSpPr>
            <a:spLocks noGrp="1"/>
          </p:cNvSpPr>
          <p:nvPr>
            <p:ph type="dt" sz="half" idx="10"/>
          </p:nvPr>
        </p:nvSpPr>
        <p:spPr/>
        <p:txBody>
          <a:bodyPr/>
          <a:lstStyle/>
          <a:p>
            <a:fld id="{9436E868-B7A7-4B26-8C85-BD4CB58B68A5}" type="datetimeFigureOut">
              <a:rPr lang="ru-RU" smtClean="0"/>
              <a:t>27.10.2022</a:t>
            </a:fld>
            <a:endParaRPr lang="ru-RU"/>
          </a:p>
        </p:txBody>
      </p:sp>
      <p:sp>
        <p:nvSpPr>
          <p:cNvPr id="6" name="Нижний колонтитул 5">
            <a:extLst>
              <a:ext uri="{FF2B5EF4-FFF2-40B4-BE49-F238E27FC236}">
                <a16:creationId xmlns:a16="http://schemas.microsoft.com/office/drawing/2014/main" id="{7D3D2EDF-20AB-01EE-E64C-265B4734DAE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2EFADAF-4488-7975-80ED-22F3B12FF762}"/>
              </a:ext>
            </a:extLst>
          </p:cNvPr>
          <p:cNvSpPr>
            <a:spLocks noGrp="1"/>
          </p:cNvSpPr>
          <p:nvPr>
            <p:ph type="sldNum" sz="quarter" idx="12"/>
          </p:nvPr>
        </p:nvSpPr>
        <p:spPr/>
        <p:txBody>
          <a:bodyPr/>
          <a:lstStyle/>
          <a:p>
            <a:fld id="{D356E271-7C67-4044-B12A-C3711D36CCF7}" type="slidenum">
              <a:rPr lang="ru-RU" smtClean="0"/>
              <a:t>‹#›</a:t>
            </a:fld>
            <a:endParaRPr lang="ru-RU"/>
          </a:p>
        </p:txBody>
      </p:sp>
    </p:spTree>
    <p:extLst>
      <p:ext uri="{BB962C8B-B14F-4D97-AF65-F5344CB8AC3E}">
        <p14:creationId xmlns:p14="http://schemas.microsoft.com/office/powerpoint/2010/main" val="397581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F9D694-0FE8-7B8E-6244-E6D75C44CA5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CAE4FC1-92E8-BD53-9EC2-4EFD5E7E88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1C1BBAC-A943-B1BC-18A3-F63ADC4B7FA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2CB8054-B042-754F-D3CB-85D1276D2B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0C6903C-AD44-93E5-AF97-3FA30C616D5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9E4C471-D251-D448-4434-92AEF812E7E6}"/>
              </a:ext>
            </a:extLst>
          </p:cNvPr>
          <p:cNvSpPr>
            <a:spLocks noGrp="1"/>
          </p:cNvSpPr>
          <p:nvPr>
            <p:ph type="dt" sz="half" idx="10"/>
          </p:nvPr>
        </p:nvSpPr>
        <p:spPr/>
        <p:txBody>
          <a:bodyPr/>
          <a:lstStyle/>
          <a:p>
            <a:fld id="{9436E868-B7A7-4B26-8C85-BD4CB58B68A5}" type="datetimeFigureOut">
              <a:rPr lang="ru-RU" smtClean="0"/>
              <a:t>27.10.2022</a:t>
            </a:fld>
            <a:endParaRPr lang="ru-RU"/>
          </a:p>
        </p:txBody>
      </p:sp>
      <p:sp>
        <p:nvSpPr>
          <p:cNvPr id="8" name="Нижний колонтитул 7">
            <a:extLst>
              <a:ext uri="{FF2B5EF4-FFF2-40B4-BE49-F238E27FC236}">
                <a16:creationId xmlns:a16="http://schemas.microsoft.com/office/drawing/2014/main" id="{CAC0E7DE-4CCE-E853-7CBA-96E3BCC0271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FDB52AC-8D80-AF41-6083-84720C5D172B}"/>
              </a:ext>
            </a:extLst>
          </p:cNvPr>
          <p:cNvSpPr>
            <a:spLocks noGrp="1"/>
          </p:cNvSpPr>
          <p:nvPr>
            <p:ph type="sldNum" sz="quarter" idx="12"/>
          </p:nvPr>
        </p:nvSpPr>
        <p:spPr/>
        <p:txBody>
          <a:bodyPr/>
          <a:lstStyle/>
          <a:p>
            <a:fld id="{D356E271-7C67-4044-B12A-C3711D36CCF7}" type="slidenum">
              <a:rPr lang="ru-RU" smtClean="0"/>
              <a:t>‹#›</a:t>
            </a:fld>
            <a:endParaRPr lang="ru-RU"/>
          </a:p>
        </p:txBody>
      </p:sp>
    </p:spTree>
    <p:extLst>
      <p:ext uri="{BB962C8B-B14F-4D97-AF65-F5344CB8AC3E}">
        <p14:creationId xmlns:p14="http://schemas.microsoft.com/office/powerpoint/2010/main" val="192164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2A7F6B-FB25-F3A8-E2B6-C7CC77F71D4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5933295-6C7A-C6B1-4B98-0137753EB393}"/>
              </a:ext>
            </a:extLst>
          </p:cNvPr>
          <p:cNvSpPr>
            <a:spLocks noGrp="1"/>
          </p:cNvSpPr>
          <p:nvPr>
            <p:ph type="dt" sz="half" idx="10"/>
          </p:nvPr>
        </p:nvSpPr>
        <p:spPr/>
        <p:txBody>
          <a:bodyPr/>
          <a:lstStyle/>
          <a:p>
            <a:fld id="{9436E868-B7A7-4B26-8C85-BD4CB58B68A5}" type="datetimeFigureOut">
              <a:rPr lang="ru-RU" smtClean="0"/>
              <a:t>27.10.2022</a:t>
            </a:fld>
            <a:endParaRPr lang="ru-RU"/>
          </a:p>
        </p:txBody>
      </p:sp>
      <p:sp>
        <p:nvSpPr>
          <p:cNvPr id="4" name="Нижний колонтитул 3">
            <a:extLst>
              <a:ext uri="{FF2B5EF4-FFF2-40B4-BE49-F238E27FC236}">
                <a16:creationId xmlns:a16="http://schemas.microsoft.com/office/drawing/2014/main" id="{B2F23ED3-11D5-97FD-717F-A48F7852E3A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5C9E182-FFC7-58B1-5ABB-DE2CA1D34A61}"/>
              </a:ext>
            </a:extLst>
          </p:cNvPr>
          <p:cNvSpPr>
            <a:spLocks noGrp="1"/>
          </p:cNvSpPr>
          <p:nvPr>
            <p:ph type="sldNum" sz="quarter" idx="12"/>
          </p:nvPr>
        </p:nvSpPr>
        <p:spPr/>
        <p:txBody>
          <a:bodyPr/>
          <a:lstStyle/>
          <a:p>
            <a:fld id="{D356E271-7C67-4044-B12A-C3711D36CCF7}" type="slidenum">
              <a:rPr lang="ru-RU" smtClean="0"/>
              <a:t>‹#›</a:t>
            </a:fld>
            <a:endParaRPr lang="ru-RU"/>
          </a:p>
        </p:txBody>
      </p:sp>
    </p:spTree>
    <p:extLst>
      <p:ext uri="{BB962C8B-B14F-4D97-AF65-F5344CB8AC3E}">
        <p14:creationId xmlns:p14="http://schemas.microsoft.com/office/powerpoint/2010/main" val="26520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61A4327-6421-69EB-89DF-48F85B5F672D}"/>
              </a:ext>
            </a:extLst>
          </p:cNvPr>
          <p:cNvSpPr>
            <a:spLocks noGrp="1"/>
          </p:cNvSpPr>
          <p:nvPr>
            <p:ph type="dt" sz="half" idx="10"/>
          </p:nvPr>
        </p:nvSpPr>
        <p:spPr/>
        <p:txBody>
          <a:bodyPr/>
          <a:lstStyle/>
          <a:p>
            <a:fld id="{9436E868-B7A7-4B26-8C85-BD4CB58B68A5}" type="datetimeFigureOut">
              <a:rPr lang="ru-RU" smtClean="0"/>
              <a:t>27.10.2022</a:t>
            </a:fld>
            <a:endParaRPr lang="ru-RU"/>
          </a:p>
        </p:txBody>
      </p:sp>
      <p:sp>
        <p:nvSpPr>
          <p:cNvPr id="3" name="Нижний колонтитул 2">
            <a:extLst>
              <a:ext uri="{FF2B5EF4-FFF2-40B4-BE49-F238E27FC236}">
                <a16:creationId xmlns:a16="http://schemas.microsoft.com/office/drawing/2014/main" id="{9B6E13D6-B80D-608B-5FDC-0836052F07E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67AA694-F952-8EAF-9E1A-B25104F83E6B}"/>
              </a:ext>
            </a:extLst>
          </p:cNvPr>
          <p:cNvSpPr>
            <a:spLocks noGrp="1"/>
          </p:cNvSpPr>
          <p:nvPr>
            <p:ph type="sldNum" sz="quarter" idx="12"/>
          </p:nvPr>
        </p:nvSpPr>
        <p:spPr/>
        <p:txBody>
          <a:bodyPr/>
          <a:lstStyle/>
          <a:p>
            <a:fld id="{D356E271-7C67-4044-B12A-C3711D36CCF7}" type="slidenum">
              <a:rPr lang="ru-RU" smtClean="0"/>
              <a:t>‹#›</a:t>
            </a:fld>
            <a:endParaRPr lang="ru-RU"/>
          </a:p>
        </p:txBody>
      </p:sp>
    </p:spTree>
    <p:extLst>
      <p:ext uri="{BB962C8B-B14F-4D97-AF65-F5344CB8AC3E}">
        <p14:creationId xmlns:p14="http://schemas.microsoft.com/office/powerpoint/2010/main" val="106460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635F8F-2CA8-9411-5932-2439C57C347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1709B10-9848-D0EA-3295-50B8039AC5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0B16EE6-C721-8C21-236B-927FB1DA40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E9C3803-0DAC-A1C5-4D25-26CFBE6ED142}"/>
              </a:ext>
            </a:extLst>
          </p:cNvPr>
          <p:cNvSpPr>
            <a:spLocks noGrp="1"/>
          </p:cNvSpPr>
          <p:nvPr>
            <p:ph type="dt" sz="half" idx="10"/>
          </p:nvPr>
        </p:nvSpPr>
        <p:spPr/>
        <p:txBody>
          <a:bodyPr/>
          <a:lstStyle/>
          <a:p>
            <a:fld id="{9436E868-B7A7-4B26-8C85-BD4CB58B68A5}" type="datetimeFigureOut">
              <a:rPr lang="ru-RU" smtClean="0"/>
              <a:t>27.10.2022</a:t>
            </a:fld>
            <a:endParaRPr lang="ru-RU"/>
          </a:p>
        </p:txBody>
      </p:sp>
      <p:sp>
        <p:nvSpPr>
          <p:cNvPr id="6" name="Нижний колонтитул 5">
            <a:extLst>
              <a:ext uri="{FF2B5EF4-FFF2-40B4-BE49-F238E27FC236}">
                <a16:creationId xmlns:a16="http://schemas.microsoft.com/office/drawing/2014/main" id="{B7A22C9B-C1EA-0CFD-5A47-292256D9192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008A666-2CCD-7E85-B1EC-9FE40F82512F}"/>
              </a:ext>
            </a:extLst>
          </p:cNvPr>
          <p:cNvSpPr>
            <a:spLocks noGrp="1"/>
          </p:cNvSpPr>
          <p:nvPr>
            <p:ph type="sldNum" sz="quarter" idx="12"/>
          </p:nvPr>
        </p:nvSpPr>
        <p:spPr/>
        <p:txBody>
          <a:bodyPr/>
          <a:lstStyle/>
          <a:p>
            <a:fld id="{D356E271-7C67-4044-B12A-C3711D36CCF7}" type="slidenum">
              <a:rPr lang="ru-RU" smtClean="0"/>
              <a:t>‹#›</a:t>
            </a:fld>
            <a:endParaRPr lang="ru-RU"/>
          </a:p>
        </p:txBody>
      </p:sp>
    </p:spTree>
    <p:extLst>
      <p:ext uri="{BB962C8B-B14F-4D97-AF65-F5344CB8AC3E}">
        <p14:creationId xmlns:p14="http://schemas.microsoft.com/office/powerpoint/2010/main" val="256933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582861-FC49-346F-4D32-4AAA0197F25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0A05F35-50C0-378D-040A-F5F4CDBD2E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1D0F068E-F251-B5DB-D89C-CAF9E77B33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C88FED2-E6A2-CC3B-ED92-C1022AF37124}"/>
              </a:ext>
            </a:extLst>
          </p:cNvPr>
          <p:cNvSpPr>
            <a:spLocks noGrp="1"/>
          </p:cNvSpPr>
          <p:nvPr>
            <p:ph type="dt" sz="half" idx="10"/>
          </p:nvPr>
        </p:nvSpPr>
        <p:spPr/>
        <p:txBody>
          <a:bodyPr/>
          <a:lstStyle/>
          <a:p>
            <a:fld id="{9436E868-B7A7-4B26-8C85-BD4CB58B68A5}" type="datetimeFigureOut">
              <a:rPr lang="ru-RU" smtClean="0"/>
              <a:t>27.10.2022</a:t>
            </a:fld>
            <a:endParaRPr lang="ru-RU"/>
          </a:p>
        </p:txBody>
      </p:sp>
      <p:sp>
        <p:nvSpPr>
          <p:cNvPr id="6" name="Нижний колонтитул 5">
            <a:extLst>
              <a:ext uri="{FF2B5EF4-FFF2-40B4-BE49-F238E27FC236}">
                <a16:creationId xmlns:a16="http://schemas.microsoft.com/office/drawing/2014/main" id="{07083C27-BCE1-C754-ADD8-308BB6CAD49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4049DE6-8E37-A9A9-2B3B-4892A580E8D5}"/>
              </a:ext>
            </a:extLst>
          </p:cNvPr>
          <p:cNvSpPr>
            <a:spLocks noGrp="1"/>
          </p:cNvSpPr>
          <p:nvPr>
            <p:ph type="sldNum" sz="quarter" idx="12"/>
          </p:nvPr>
        </p:nvSpPr>
        <p:spPr/>
        <p:txBody>
          <a:bodyPr/>
          <a:lstStyle/>
          <a:p>
            <a:fld id="{D356E271-7C67-4044-B12A-C3711D36CCF7}" type="slidenum">
              <a:rPr lang="ru-RU" smtClean="0"/>
              <a:t>‹#›</a:t>
            </a:fld>
            <a:endParaRPr lang="ru-RU"/>
          </a:p>
        </p:txBody>
      </p:sp>
    </p:spTree>
    <p:extLst>
      <p:ext uri="{BB962C8B-B14F-4D97-AF65-F5344CB8AC3E}">
        <p14:creationId xmlns:p14="http://schemas.microsoft.com/office/powerpoint/2010/main" val="147063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DD48D5-E17A-41B6-5D29-34A95418A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E8B36AC-BD63-1036-34F3-64623732AA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AF1957D-A98E-D8D5-26B1-474E2BEB5E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6E868-B7A7-4B26-8C85-BD4CB58B68A5}" type="datetimeFigureOut">
              <a:rPr lang="ru-RU" smtClean="0"/>
              <a:t>27.10.2022</a:t>
            </a:fld>
            <a:endParaRPr lang="ru-RU"/>
          </a:p>
        </p:txBody>
      </p:sp>
      <p:sp>
        <p:nvSpPr>
          <p:cNvPr id="5" name="Нижний колонтитул 4">
            <a:extLst>
              <a:ext uri="{FF2B5EF4-FFF2-40B4-BE49-F238E27FC236}">
                <a16:creationId xmlns:a16="http://schemas.microsoft.com/office/drawing/2014/main" id="{123800D1-9169-CA0B-E5F4-B115BEAE80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172571A-C458-4798-0488-2968DB9CF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6E271-7C67-4044-B12A-C3711D36CCF7}" type="slidenum">
              <a:rPr lang="ru-RU" smtClean="0"/>
              <a:t>‹#›</a:t>
            </a:fld>
            <a:endParaRPr lang="ru-RU"/>
          </a:p>
        </p:txBody>
      </p:sp>
    </p:spTree>
    <p:extLst>
      <p:ext uri="{BB962C8B-B14F-4D97-AF65-F5344CB8AC3E}">
        <p14:creationId xmlns:p14="http://schemas.microsoft.com/office/powerpoint/2010/main" val="1887309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hilpapers.org/rec/SULCOM" TargetMode="External"/><Relationship Id="rId2" Type="http://schemas.openxmlformats.org/officeDocument/2006/relationships/hyperlink" Target="https://doi.org/10.4324/9781003190646"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4A635E6-8C13-5D74-ADEE-AC29698CC71C}"/>
              </a:ext>
            </a:extLst>
          </p:cNvPr>
          <p:cNvPicPr>
            <a:picLocks noChangeAspect="1"/>
          </p:cNvPicPr>
          <p:nvPr/>
        </p:nvPicPr>
        <p:blipFill rotWithShape="1">
          <a:blip r:embed="rId2">
            <a:extLst>
              <a:ext uri="{28A0092B-C50C-407E-A947-70E740481C1C}">
                <a14:useLocalDpi xmlns:a14="http://schemas.microsoft.com/office/drawing/2010/main" val="0"/>
              </a:ext>
            </a:extLst>
          </a:blip>
          <a:srcRect t="3937" b="6062"/>
          <a:stretch/>
        </p:blipFill>
        <p:spPr>
          <a:xfrm>
            <a:off x="0" y="-1"/>
            <a:ext cx="12192000" cy="6858001"/>
          </a:xfrm>
          <a:prstGeom prst="rect">
            <a:avLst/>
          </a:prstGeom>
        </p:spPr>
      </p:pic>
      <p:sp>
        <p:nvSpPr>
          <p:cNvPr id="6" name="Прямоугольник 5">
            <a:extLst>
              <a:ext uri="{FF2B5EF4-FFF2-40B4-BE49-F238E27FC236}">
                <a16:creationId xmlns:a16="http://schemas.microsoft.com/office/drawing/2014/main" id="{7DB8B1E2-C815-9945-00C9-54AA22274C24}"/>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649C93D5-601A-7122-58D3-2E8D1369587C}"/>
              </a:ext>
            </a:extLst>
          </p:cNvPr>
          <p:cNvSpPr>
            <a:spLocks noGrp="1"/>
          </p:cNvSpPr>
          <p:nvPr>
            <p:ph type="ctrTitle"/>
          </p:nvPr>
        </p:nvSpPr>
        <p:spPr>
          <a:xfrm>
            <a:off x="1055914" y="966791"/>
            <a:ext cx="8469086" cy="2787650"/>
          </a:xfrm>
        </p:spPr>
        <p:txBody>
          <a:bodyPr>
            <a:noAutofit/>
          </a:bodyPr>
          <a:lstStyle/>
          <a:p>
            <a:pPr algn="l">
              <a:lnSpc>
                <a:spcPct val="120000"/>
              </a:lnSpc>
            </a:pPr>
            <a:r>
              <a:rPr lang="en-US" sz="4800" dirty="0">
                <a:solidFill>
                  <a:schemeClr val="bg1"/>
                </a:solidFill>
                <a:latin typeface="Niagara Solid" panose="04020502070702020202" pitchFamily="82" charset="0"/>
              </a:rPr>
              <a:t>THE SECOND WORLD WAR: AN ANALYTICAL LOOK AT THE CONFLICT THROUGH THE PRISM OF THE DOCUMENTARY FILMS OF THE ERA.  </a:t>
            </a:r>
            <a:endParaRPr lang="ru-RU" sz="4800" dirty="0">
              <a:solidFill>
                <a:schemeClr val="bg1"/>
              </a:solidFill>
            </a:endParaRPr>
          </a:p>
        </p:txBody>
      </p:sp>
      <p:sp>
        <p:nvSpPr>
          <p:cNvPr id="3" name="Подзаголовок 2">
            <a:extLst>
              <a:ext uri="{FF2B5EF4-FFF2-40B4-BE49-F238E27FC236}">
                <a16:creationId xmlns:a16="http://schemas.microsoft.com/office/drawing/2014/main" id="{A5396CF0-F589-FED7-924A-E00685D93246}"/>
              </a:ext>
            </a:extLst>
          </p:cNvPr>
          <p:cNvSpPr>
            <a:spLocks noGrp="1"/>
          </p:cNvSpPr>
          <p:nvPr>
            <p:ph type="subTitle" idx="1"/>
          </p:nvPr>
        </p:nvSpPr>
        <p:spPr>
          <a:xfrm>
            <a:off x="1730829" y="4418468"/>
            <a:ext cx="9144000" cy="1655762"/>
          </a:xfrm>
        </p:spPr>
        <p:txBody>
          <a:bodyPr>
            <a:normAutofit lnSpcReduction="10000"/>
          </a:bodyPr>
          <a:lstStyle/>
          <a:p>
            <a:pPr algn="r"/>
            <a:r>
              <a:rPr lang="en-US" sz="3200" dirty="0">
                <a:solidFill>
                  <a:schemeClr val="bg1"/>
                </a:solidFill>
                <a:latin typeface="Niagara Solid" panose="04020502070702020202" pitchFamily="82" charset="0"/>
              </a:rPr>
              <a:t>Tigran Poghosyan</a:t>
            </a:r>
          </a:p>
          <a:p>
            <a:pPr algn="r"/>
            <a:r>
              <a:rPr lang="en-US" sz="3200" dirty="0">
                <a:solidFill>
                  <a:schemeClr val="bg1"/>
                </a:solidFill>
                <a:latin typeface="Niagara Solid" panose="04020502070702020202" pitchFamily="82" charset="0"/>
              </a:rPr>
              <a:t>Dr. Melissa Beattie</a:t>
            </a:r>
          </a:p>
          <a:p>
            <a:pPr algn="r"/>
            <a:r>
              <a:rPr lang="en-US" sz="3200" dirty="0">
                <a:solidFill>
                  <a:schemeClr val="bg1"/>
                </a:solidFill>
                <a:latin typeface="Niagara Solid" panose="04020502070702020202" pitchFamily="82" charset="0"/>
              </a:rPr>
              <a:t>EC299</a:t>
            </a:r>
            <a:endParaRPr lang="ru-RU" sz="3200" dirty="0">
              <a:solidFill>
                <a:schemeClr val="bg1"/>
              </a:solidFill>
            </a:endParaRPr>
          </a:p>
        </p:txBody>
      </p:sp>
      <p:sp>
        <p:nvSpPr>
          <p:cNvPr id="7" name="Прямоугольник 6">
            <a:extLst>
              <a:ext uri="{FF2B5EF4-FFF2-40B4-BE49-F238E27FC236}">
                <a16:creationId xmlns:a16="http://schemas.microsoft.com/office/drawing/2014/main" id="{235DAFFE-2722-FEFA-341C-D4B2E1C0D4EB}"/>
              </a:ext>
            </a:extLst>
          </p:cNvPr>
          <p:cNvSpPr/>
          <p:nvPr/>
        </p:nvSpPr>
        <p:spPr>
          <a:xfrm>
            <a:off x="816426" y="598715"/>
            <a:ext cx="10395857" cy="5671457"/>
          </a:xfrm>
          <a:prstGeom prst="rect">
            <a:avLst/>
          </a:prstGeom>
          <a:no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6328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BDC"/>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0E04143-143F-FEC4-A742-1A49E13A4F42}"/>
              </a:ext>
            </a:extLst>
          </p:cNvPr>
          <p:cNvSpPr>
            <a:spLocks noGrp="1"/>
          </p:cNvSpPr>
          <p:nvPr>
            <p:ph idx="1"/>
          </p:nvPr>
        </p:nvSpPr>
        <p:spPr>
          <a:xfrm>
            <a:off x="1121228" y="2031542"/>
            <a:ext cx="6172201" cy="4351338"/>
          </a:xfrm>
        </p:spPr>
        <p:txBody>
          <a:bodyPr>
            <a:normAutofit fontScale="92500" lnSpcReduction="10000"/>
          </a:bodyPr>
          <a:lstStyle/>
          <a:p>
            <a:pPr>
              <a:lnSpc>
                <a:spcPct val="150000"/>
              </a:lnSpc>
              <a:buFont typeface="Wingdings" panose="05000000000000000000" pitchFamily="2" charset="2"/>
              <a:buChar char="§"/>
            </a:pPr>
            <a:r>
              <a:rPr lang="en-US" sz="2200" dirty="0">
                <a:latin typeface="Agency FB" panose="020B0503020202020204" pitchFamily="34" charset="0"/>
              </a:rPr>
              <a:t>The communication aspect was based on many components ranging from radio broadcasts to posters, flags and various events.</a:t>
            </a:r>
          </a:p>
          <a:p>
            <a:pPr>
              <a:lnSpc>
                <a:spcPct val="150000"/>
              </a:lnSpc>
              <a:buFont typeface="Wingdings" panose="05000000000000000000" pitchFamily="2" charset="2"/>
              <a:buChar char="§"/>
            </a:pPr>
            <a:r>
              <a:rPr lang="en-US" sz="2200" dirty="0">
                <a:latin typeface="Agency FB" panose="020B0503020202020204" pitchFamily="34" charset="0"/>
              </a:rPr>
              <a:t>Where as the visual/ritualistic area of notice is very much apparent from the documentary film “Triumph of the Will.”</a:t>
            </a:r>
          </a:p>
          <a:p>
            <a:pPr>
              <a:lnSpc>
                <a:spcPct val="150000"/>
              </a:lnSpc>
              <a:buFont typeface="Wingdings" panose="05000000000000000000" pitchFamily="2" charset="2"/>
              <a:buChar char="§"/>
            </a:pPr>
            <a:r>
              <a:rPr lang="en-US" sz="2200" dirty="0">
                <a:latin typeface="Agency FB" panose="020B0503020202020204" pitchFamily="34" charset="0"/>
              </a:rPr>
              <a:t>There, the use of imagery, the positioning of the scenes and their continuity is effectively utilized in way that creates a grandiose feeling.</a:t>
            </a:r>
          </a:p>
          <a:p>
            <a:pPr>
              <a:lnSpc>
                <a:spcPct val="150000"/>
              </a:lnSpc>
              <a:buFont typeface="Wingdings" panose="05000000000000000000" pitchFamily="2" charset="2"/>
              <a:buChar char="§"/>
            </a:pPr>
            <a:r>
              <a:rPr lang="en-US" sz="2200" dirty="0">
                <a:latin typeface="Agency FB" panose="020B0503020202020204" pitchFamily="34" charset="0"/>
              </a:rPr>
              <a:t>With those sort of mechanism the Nazi party eventually established itself as the ruling body of Germany, thanks to the impressionable nature and the gullibility of the majority of Germans in those days. </a:t>
            </a:r>
            <a:endParaRPr lang="ru-RU" sz="2200" dirty="0"/>
          </a:p>
        </p:txBody>
      </p:sp>
      <p:sp>
        <p:nvSpPr>
          <p:cNvPr id="6" name="Заголовок 1">
            <a:extLst>
              <a:ext uri="{FF2B5EF4-FFF2-40B4-BE49-F238E27FC236}">
                <a16:creationId xmlns:a16="http://schemas.microsoft.com/office/drawing/2014/main" id="{15D1F36B-3A45-2098-0898-099F9607B8AD}"/>
              </a:ext>
            </a:extLst>
          </p:cNvPr>
          <p:cNvSpPr txBox="1">
            <a:spLocks/>
          </p:cNvSpPr>
          <p:nvPr/>
        </p:nvSpPr>
        <p:spPr>
          <a:xfrm>
            <a:off x="1121228" y="680808"/>
            <a:ext cx="102325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gency FB" panose="020B0503020202020204" pitchFamily="34" charset="0"/>
              </a:rPr>
              <a:t>The Aesthetics of the Riefenstahl Film </a:t>
            </a:r>
            <a:endParaRPr lang="ru-RU" b="1" dirty="0"/>
          </a:p>
        </p:txBody>
      </p:sp>
      <p:pic>
        <p:nvPicPr>
          <p:cNvPr id="6148" name="Picture 4" descr="Pin on WW2 - intro &amp; first years 1939 - 1941">
            <a:extLst>
              <a:ext uri="{FF2B5EF4-FFF2-40B4-BE49-F238E27FC236}">
                <a16:creationId xmlns:a16="http://schemas.microsoft.com/office/drawing/2014/main" id="{6AB2BEFD-42C9-2CF6-E860-62FE0F3FBB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00" b="5663"/>
          <a:stretch/>
        </p:blipFill>
        <p:spPr bwMode="auto">
          <a:xfrm>
            <a:off x="8012565" y="2119080"/>
            <a:ext cx="3341234" cy="42746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682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EBDC"/>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7CFA965-A6B7-2E7A-7477-B219F15DBF69}"/>
              </a:ext>
            </a:extLst>
          </p:cNvPr>
          <p:cNvSpPr>
            <a:spLocks noGrp="1"/>
          </p:cNvSpPr>
          <p:nvPr>
            <p:ph idx="1"/>
          </p:nvPr>
        </p:nvSpPr>
        <p:spPr>
          <a:xfrm>
            <a:off x="1121229" y="2082570"/>
            <a:ext cx="5717721" cy="4270605"/>
          </a:xfrm>
        </p:spPr>
        <p:txBody>
          <a:bodyPr>
            <a:normAutofit lnSpcReduction="10000"/>
          </a:bodyPr>
          <a:lstStyle/>
          <a:p>
            <a:pPr>
              <a:lnSpc>
                <a:spcPct val="150000"/>
              </a:lnSpc>
              <a:buFont typeface="Wingdings" panose="05000000000000000000" pitchFamily="2" charset="2"/>
              <a:buChar char="§"/>
            </a:pPr>
            <a:r>
              <a:rPr lang="en-US" sz="2000" dirty="0">
                <a:latin typeface="Agency FB" panose="020B0503020202020204" pitchFamily="34" charset="0"/>
              </a:rPr>
              <a:t>Taking everything into consideration it is obvious that the two films depict two very different Germanies. Or rather two very differing portrayals of the same country.</a:t>
            </a:r>
          </a:p>
          <a:p>
            <a:pPr>
              <a:lnSpc>
                <a:spcPct val="150000"/>
              </a:lnSpc>
              <a:buFont typeface="Wingdings" panose="05000000000000000000" pitchFamily="2" charset="2"/>
              <a:buChar char="§"/>
            </a:pPr>
            <a:r>
              <a:rPr lang="en-US" sz="2000" dirty="0">
                <a:latin typeface="Agency FB" panose="020B0503020202020204" pitchFamily="34" charset="0"/>
              </a:rPr>
              <a:t>With the Romm film we see that the vast majority of scenes accompanying the narration are meant to mock the Nazi state, and show the disasters it brought onto the world. </a:t>
            </a:r>
          </a:p>
          <a:p>
            <a:pPr>
              <a:lnSpc>
                <a:spcPct val="150000"/>
              </a:lnSpc>
              <a:buFont typeface="Wingdings" panose="05000000000000000000" pitchFamily="2" charset="2"/>
              <a:buChar char="§"/>
            </a:pPr>
            <a:r>
              <a:rPr lang="en-US" sz="2000" dirty="0">
                <a:latin typeface="Agency FB" panose="020B0503020202020204" pitchFamily="34" charset="0"/>
              </a:rPr>
              <a:t>With the Riefenstahl film we see in some sense a simplistic representation of the Third Reich that Hitler wanted everyone to see and admire</a:t>
            </a:r>
          </a:p>
        </p:txBody>
      </p:sp>
      <p:sp>
        <p:nvSpPr>
          <p:cNvPr id="6" name="Заголовок 1">
            <a:extLst>
              <a:ext uri="{FF2B5EF4-FFF2-40B4-BE49-F238E27FC236}">
                <a16:creationId xmlns:a16="http://schemas.microsoft.com/office/drawing/2014/main" id="{537A20AA-56E0-0555-E244-09D1CB36AFF4}"/>
              </a:ext>
            </a:extLst>
          </p:cNvPr>
          <p:cNvSpPr txBox="1">
            <a:spLocks/>
          </p:cNvSpPr>
          <p:nvPr/>
        </p:nvSpPr>
        <p:spPr>
          <a:xfrm>
            <a:off x="1121228" y="680808"/>
            <a:ext cx="102325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gency FB" panose="020B0503020202020204" pitchFamily="34" charset="0"/>
              </a:rPr>
              <a:t>A Brief Overall Analysis</a:t>
            </a:r>
            <a:endParaRPr lang="ru-RU" b="1" dirty="0"/>
          </a:p>
        </p:txBody>
      </p:sp>
      <p:pic>
        <p:nvPicPr>
          <p:cNvPr id="2050" name="Picture 2" descr="48+] World War II Wallpaper on WallpaperSafari">
            <a:extLst>
              <a:ext uri="{FF2B5EF4-FFF2-40B4-BE49-F238E27FC236}">
                <a16:creationId xmlns:a16="http://schemas.microsoft.com/office/drawing/2014/main" id="{A5B0B31B-7B1D-A655-64FB-EC45052571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1250"/>
          <a:stretch/>
        </p:blipFill>
        <p:spPr bwMode="auto">
          <a:xfrm>
            <a:off x="7734300" y="0"/>
            <a:ext cx="4457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a:extLst>
              <a:ext uri="{FF2B5EF4-FFF2-40B4-BE49-F238E27FC236}">
                <a16:creationId xmlns:a16="http://schemas.microsoft.com/office/drawing/2014/main" id="{058D559E-C4A4-837E-5102-81A41820D8CA}"/>
              </a:ext>
            </a:extLst>
          </p:cNvPr>
          <p:cNvSpPr/>
          <p:nvPr/>
        </p:nvSpPr>
        <p:spPr>
          <a:xfrm>
            <a:off x="8198005" y="457201"/>
            <a:ext cx="3546088" cy="5900508"/>
          </a:xfrm>
          <a:prstGeom prst="rect">
            <a:avLst/>
          </a:prstGeom>
          <a:no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24436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W2 Art Wallpapers - Top Free WW2 Art Backgrounds - WallpaperAccess">
            <a:extLst>
              <a:ext uri="{FF2B5EF4-FFF2-40B4-BE49-F238E27FC236}">
                <a16:creationId xmlns:a16="http://schemas.microsoft.com/office/drawing/2014/main" id="{FF0AA778-CC0F-4174-51B4-0CA09DEA5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a:extLst>
              <a:ext uri="{FF2B5EF4-FFF2-40B4-BE49-F238E27FC236}">
                <a16:creationId xmlns:a16="http://schemas.microsoft.com/office/drawing/2014/main" id="{1C69C0E2-CB4E-90D2-C1A7-2E573F1A3B03}"/>
              </a:ext>
            </a:extLst>
          </p:cNvPr>
          <p:cNvSpPr/>
          <p:nvPr/>
        </p:nvSpPr>
        <p:spPr>
          <a:xfrm>
            <a:off x="0" y="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56162AEF-0182-6143-84A1-67EEF60AC945}"/>
              </a:ext>
            </a:extLst>
          </p:cNvPr>
          <p:cNvSpPr>
            <a:spLocks noGrp="1"/>
          </p:cNvSpPr>
          <p:nvPr>
            <p:ph idx="1"/>
          </p:nvPr>
        </p:nvSpPr>
        <p:spPr>
          <a:xfrm>
            <a:off x="1121228" y="2006371"/>
            <a:ext cx="9949544" cy="4351338"/>
          </a:xfrm>
        </p:spPr>
        <p:txBody>
          <a:bodyPr>
            <a:noAutofit/>
          </a:bodyPr>
          <a:lstStyle/>
          <a:p>
            <a:pPr marL="0" indent="0">
              <a:lnSpc>
                <a:spcPct val="170000"/>
              </a:lnSpc>
              <a:spcAft>
                <a:spcPts val="800"/>
              </a:spcAft>
              <a:buNone/>
            </a:pPr>
            <a:r>
              <a:rPr lang="en-US" sz="200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When looking back at the conflict with all of the details regarding its conception, its duration and the eventual outcome, one thing becomes clear. Both the Nazi regime and the Soviet Union were states that demanded allegiance to their ideals and most importantly to one figurehead, that was placed in charge. The similarities between those ruling parties are so striking in fact, that to this day many political-historical analysists cannot give a conclusive answer regarding the nature of the Nazis. Where the Soviet Union kept clyster clear to its ideology the, National Socialist party has remained ambiguous as to its allegiance either to the political left or right. That question may never be answered to completion, but one thing remains certain. The states were mirroring each other throughout the entire course of their existences.</a:t>
            </a:r>
          </a:p>
        </p:txBody>
      </p:sp>
      <p:sp>
        <p:nvSpPr>
          <p:cNvPr id="7" name="Заголовок 1">
            <a:extLst>
              <a:ext uri="{FF2B5EF4-FFF2-40B4-BE49-F238E27FC236}">
                <a16:creationId xmlns:a16="http://schemas.microsoft.com/office/drawing/2014/main" id="{B99B4C90-F0FB-91A4-81E7-2299199C8CF1}"/>
              </a:ext>
            </a:extLst>
          </p:cNvPr>
          <p:cNvSpPr txBox="1">
            <a:spLocks/>
          </p:cNvSpPr>
          <p:nvPr/>
        </p:nvSpPr>
        <p:spPr>
          <a:xfrm>
            <a:off x="1121228" y="680808"/>
            <a:ext cx="102325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gency FB" panose="020B0503020202020204" pitchFamily="34" charset="0"/>
              </a:rPr>
              <a:t>Conclusion</a:t>
            </a:r>
            <a:endParaRPr lang="ru-RU" b="1" dirty="0">
              <a:solidFill>
                <a:schemeClr val="bg1"/>
              </a:solidFill>
            </a:endParaRPr>
          </a:p>
        </p:txBody>
      </p:sp>
    </p:spTree>
    <p:extLst>
      <p:ext uri="{BB962C8B-B14F-4D97-AF65-F5344CB8AC3E}">
        <p14:creationId xmlns:p14="http://schemas.microsoft.com/office/powerpoint/2010/main" val="324405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W2 Art Wallpapers - Top Free WW2 Art Backgrounds - WallpaperAccess">
            <a:extLst>
              <a:ext uri="{FF2B5EF4-FFF2-40B4-BE49-F238E27FC236}">
                <a16:creationId xmlns:a16="http://schemas.microsoft.com/office/drawing/2014/main" id="{E183F75E-0CDC-9781-554A-F181C4535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482051BC-0A19-C998-EEF5-EE2D3580DC94}"/>
              </a:ext>
            </a:extLst>
          </p:cNvPr>
          <p:cNvSpPr/>
          <p:nvPr/>
        </p:nvSpPr>
        <p:spPr>
          <a:xfrm>
            <a:off x="0" y="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F65DE8B5-3D95-3762-8D39-4704E6BF5261}"/>
              </a:ext>
            </a:extLst>
          </p:cNvPr>
          <p:cNvSpPr>
            <a:spLocks noGrp="1"/>
          </p:cNvSpPr>
          <p:nvPr>
            <p:ph idx="1"/>
          </p:nvPr>
        </p:nvSpPr>
        <p:spPr>
          <a:xfrm>
            <a:off x="1121228" y="2006371"/>
            <a:ext cx="9889672" cy="4351338"/>
          </a:xfrm>
        </p:spPr>
        <p:txBody>
          <a:bodyPr>
            <a:noAutofit/>
          </a:bodyPr>
          <a:lstStyle/>
          <a:p>
            <a:pPr marL="0" indent="0">
              <a:lnSpc>
                <a:spcPct val="200000"/>
              </a:lnSpc>
              <a:spcAft>
                <a:spcPts val="800"/>
              </a:spcAft>
              <a:buNone/>
            </a:pPr>
            <a:r>
              <a:rPr lang="en-US" sz="180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Regarding the paper and the analysis which I have done within it, I believe that by looking upon the documentary films that I have chosen the socio-political, psychological and ideological elements of the Nazi state in particular becomes easier to understand overall. The Nazis did not really want to hide anything from the world, and have made their actions fathomable for every person who lived in those times. That and of course the scale of the conflict, are the reasons the vast majority of people know the word Nazi and the name Hitler. History and fate have collided and put the second world war, as the crossroad not only for humans in those times to choose which direction they would prefer to go, but also for people today to realize why those events need to always remain unforgotten. The war and its outcome are why we live today in the world we know, and why people have to realize the importance of “Today.”</a:t>
            </a:r>
            <a:endParaRPr lang="ru-RU"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Заголовок 1">
            <a:extLst>
              <a:ext uri="{FF2B5EF4-FFF2-40B4-BE49-F238E27FC236}">
                <a16:creationId xmlns:a16="http://schemas.microsoft.com/office/drawing/2014/main" id="{391B0A01-B388-4A55-01BF-911EE4224424}"/>
              </a:ext>
            </a:extLst>
          </p:cNvPr>
          <p:cNvSpPr txBox="1">
            <a:spLocks/>
          </p:cNvSpPr>
          <p:nvPr/>
        </p:nvSpPr>
        <p:spPr>
          <a:xfrm>
            <a:off x="1121228" y="680808"/>
            <a:ext cx="102325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gency FB" panose="020B0503020202020204" pitchFamily="34" charset="0"/>
              </a:rPr>
              <a:t>Conclusion</a:t>
            </a:r>
            <a:endParaRPr lang="ru-RU" b="1" dirty="0">
              <a:solidFill>
                <a:schemeClr val="bg1"/>
              </a:solidFill>
            </a:endParaRPr>
          </a:p>
        </p:txBody>
      </p:sp>
    </p:spTree>
    <p:extLst>
      <p:ext uri="{BB962C8B-B14F-4D97-AF65-F5344CB8AC3E}">
        <p14:creationId xmlns:p14="http://schemas.microsoft.com/office/powerpoint/2010/main" val="18903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BDC"/>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96B2AD1-04D4-51E0-650D-01EC3DE224BB}"/>
              </a:ext>
            </a:extLst>
          </p:cNvPr>
          <p:cNvSpPr>
            <a:spLocks noGrp="1"/>
          </p:cNvSpPr>
          <p:nvPr>
            <p:ph idx="1"/>
          </p:nvPr>
        </p:nvSpPr>
        <p:spPr>
          <a:xfrm>
            <a:off x="1121228" y="1949912"/>
            <a:ext cx="9949544" cy="4351338"/>
          </a:xfrm>
        </p:spPr>
        <p:txBody>
          <a:bodyPr>
            <a:normAutofit fontScale="25000" lnSpcReduction="20000"/>
          </a:bodyPr>
          <a:lstStyle/>
          <a:p>
            <a:pPr>
              <a:lnSpc>
                <a:spcPct val="170000"/>
              </a:lnSpc>
              <a:spcAft>
                <a:spcPts val="800"/>
              </a:spcAft>
            </a:pPr>
            <a:r>
              <a:rPr lang="en-US" sz="5600" dirty="0" err="1">
                <a:effectLst/>
                <a:latin typeface="Agency FB" panose="020B0503020202020204" pitchFamily="34" charset="0"/>
                <a:ea typeface="Calibri" panose="020F0502020204030204" pitchFamily="34" charset="0"/>
                <a:cs typeface="Times New Roman" panose="02020603050405020304" pitchFamily="18" charset="0"/>
              </a:rPr>
              <a:t>McLaine</a:t>
            </a:r>
            <a:r>
              <a:rPr lang="en-US" sz="5600" dirty="0">
                <a:effectLst/>
                <a:latin typeface="Agency FB" panose="020B0503020202020204" pitchFamily="34" charset="0"/>
                <a:ea typeface="Calibri" panose="020F0502020204030204" pitchFamily="34" charset="0"/>
                <a:cs typeface="Times New Roman" panose="02020603050405020304" pitchFamily="18" charset="0"/>
              </a:rPr>
              <a:t>, I. (1979). Ministry of Morale: Home Front Morale and the Ministry of Information in World War II (1st ed.). Routledge. </a:t>
            </a:r>
            <a:r>
              <a:rPr lang="en-US" sz="5600" u="sng" dirty="0">
                <a:solidFill>
                  <a:srgbClr val="0563C1"/>
                </a:solidFill>
                <a:effectLst/>
                <a:latin typeface="Agency FB" panose="020B0503020202020204" pitchFamily="34" charset="0"/>
                <a:ea typeface="Calibri" panose="020F0502020204030204" pitchFamily="34" charset="0"/>
                <a:cs typeface="Times New Roman" panose="02020603050405020304" pitchFamily="18" charset="0"/>
                <a:hlinkClick r:id="rId2"/>
              </a:rPr>
              <a:t>https://doi.org/10.4324/9781003190646</a:t>
            </a:r>
            <a:endParaRPr lang="ru-RU" sz="5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70000"/>
              </a:lnSpc>
              <a:spcAft>
                <a:spcPts val="800"/>
              </a:spcAft>
            </a:pPr>
            <a:r>
              <a:rPr lang="en-US" sz="5600" dirty="0">
                <a:effectLst/>
                <a:latin typeface="Agency FB" panose="020B0503020202020204" pitchFamily="34" charset="0"/>
                <a:ea typeface="Calibri" panose="020F0502020204030204" pitchFamily="34" charset="0"/>
                <a:cs typeface="Times New Roman" panose="02020603050405020304" pitchFamily="18" charset="0"/>
              </a:rPr>
              <a:t>Suleiman, S. R. (1970, January 1). </a:t>
            </a:r>
            <a:r>
              <a:rPr lang="en-US" sz="5600" i="1" dirty="0">
                <a:effectLst/>
                <a:latin typeface="Agency FB" panose="020B0503020202020204" pitchFamily="34" charset="0"/>
                <a:ea typeface="Calibri" panose="020F0502020204030204" pitchFamily="34" charset="0"/>
                <a:cs typeface="Times New Roman" panose="02020603050405020304" pitchFamily="18" charset="0"/>
              </a:rPr>
              <a:t>Susan Rubin Suleiman, crises of memory and the Second World War</a:t>
            </a:r>
            <a:r>
              <a:rPr lang="en-US" sz="5600" dirty="0">
                <a:effectLst/>
                <a:latin typeface="Agency FB" panose="020B0503020202020204" pitchFamily="34" charset="0"/>
                <a:ea typeface="Calibri" panose="020F0502020204030204" pitchFamily="34" charset="0"/>
                <a:cs typeface="Times New Roman" panose="02020603050405020304" pitchFamily="18" charset="0"/>
              </a:rPr>
              <a:t>. </a:t>
            </a:r>
            <a:r>
              <a:rPr lang="en-US" sz="5600" dirty="0" err="1">
                <a:effectLst/>
                <a:latin typeface="Agency FB" panose="020B0503020202020204" pitchFamily="34" charset="0"/>
                <a:ea typeface="Calibri" panose="020F0502020204030204" pitchFamily="34" charset="0"/>
                <a:cs typeface="Times New Roman" panose="02020603050405020304" pitchFamily="18" charset="0"/>
              </a:rPr>
              <a:t>PhilPapers</a:t>
            </a:r>
            <a:r>
              <a:rPr lang="en-US" sz="5600" dirty="0">
                <a:effectLst/>
                <a:latin typeface="Agency FB" panose="020B0503020202020204" pitchFamily="34" charset="0"/>
                <a:ea typeface="Calibri" panose="020F0502020204030204" pitchFamily="34" charset="0"/>
                <a:cs typeface="Times New Roman" panose="02020603050405020304" pitchFamily="18" charset="0"/>
              </a:rPr>
              <a:t>. Retrieved November 19, 2021, from </a:t>
            </a:r>
            <a:r>
              <a:rPr lang="en-US" sz="5600" u="sng" dirty="0">
                <a:solidFill>
                  <a:srgbClr val="0563C1"/>
                </a:solidFill>
                <a:effectLst/>
                <a:latin typeface="Agency FB" panose="020B0503020202020204" pitchFamily="34" charset="0"/>
                <a:ea typeface="Calibri" panose="020F0502020204030204" pitchFamily="34" charset="0"/>
                <a:cs typeface="Times New Roman" panose="02020603050405020304" pitchFamily="18" charset="0"/>
                <a:hlinkClick r:id="rId3"/>
              </a:rPr>
              <a:t>https://philpapers.org/rec/SULCOM</a:t>
            </a:r>
            <a:r>
              <a:rPr lang="en-US" sz="5600" dirty="0">
                <a:effectLst/>
                <a:latin typeface="Agency FB" panose="020B0503020202020204" pitchFamily="34" charset="0"/>
                <a:ea typeface="Calibri" panose="020F0502020204030204" pitchFamily="34" charset="0"/>
                <a:cs typeface="Times New Roman" panose="02020603050405020304" pitchFamily="18" charset="0"/>
              </a:rPr>
              <a:t>.  </a:t>
            </a:r>
            <a:endParaRPr lang="ru-RU" sz="5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70000"/>
              </a:lnSpc>
              <a:spcAft>
                <a:spcPts val="800"/>
              </a:spcAft>
            </a:pPr>
            <a:r>
              <a:rPr lang="en-US" sz="5600" dirty="0" err="1">
                <a:effectLst/>
                <a:latin typeface="Agency FB" panose="020B0503020202020204" pitchFamily="34" charset="0"/>
                <a:ea typeface="Calibri" panose="020F0502020204030204" pitchFamily="34" charset="0"/>
                <a:cs typeface="Times New Roman" panose="02020603050405020304" pitchFamily="18" charset="0"/>
              </a:rPr>
              <a:t>Fussell</a:t>
            </a:r>
            <a:r>
              <a:rPr lang="en-US" sz="5600" dirty="0">
                <a:effectLst/>
                <a:latin typeface="Agency FB" panose="020B0503020202020204" pitchFamily="34" charset="0"/>
                <a:ea typeface="Calibri" panose="020F0502020204030204" pitchFamily="34" charset="0"/>
                <a:cs typeface="Times New Roman" panose="02020603050405020304" pitchFamily="18" charset="0"/>
              </a:rPr>
              <a:t>, P. (1990). In </a:t>
            </a:r>
            <a:r>
              <a:rPr lang="en-US" sz="5600" i="1" dirty="0">
                <a:effectLst/>
                <a:latin typeface="Agency FB" panose="020B0503020202020204" pitchFamily="34" charset="0"/>
                <a:ea typeface="Calibri" panose="020F0502020204030204" pitchFamily="34" charset="0"/>
                <a:cs typeface="Times New Roman" panose="02020603050405020304" pitchFamily="18" charset="0"/>
              </a:rPr>
              <a:t>Wartime understanding and behavior in the Second World War</a:t>
            </a:r>
            <a:r>
              <a:rPr lang="en-US" sz="5600" dirty="0">
                <a:effectLst/>
                <a:latin typeface="Agency FB" panose="020B0503020202020204" pitchFamily="34" charset="0"/>
                <a:ea typeface="Calibri" panose="020F0502020204030204" pitchFamily="34" charset="0"/>
                <a:cs typeface="Times New Roman" panose="02020603050405020304" pitchFamily="18" charset="0"/>
              </a:rPr>
              <a:t>. essay, Oxford University Press. </a:t>
            </a:r>
            <a:endParaRPr lang="ru-RU" sz="5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70000"/>
              </a:lnSpc>
              <a:spcAft>
                <a:spcPts val="800"/>
              </a:spcAft>
            </a:pPr>
            <a:r>
              <a:rPr lang="en-US" sz="5600" dirty="0">
                <a:effectLst/>
                <a:latin typeface="Agency FB" panose="020B0503020202020204" pitchFamily="34" charset="0"/>
                <a:ea typeface="Calibri" panose="020F0502020204030204" pitchFamily="34" charset="0"/>
                <a:cs typeface="Times New Roman" panose="02020603050405020304" pitchFamily="18" charset="0"/>
              </a:rPr>
              <a:t>Suleiman, S. R. (2012). </a:t>
            </a:r>
            <a:r>
              <a:rPr lang="en-US" sz="5600" i="1" dirty="0">
                <a:effectLst/>
                <a:latin typeface="Agency FB" panose="020B0503020202020204" pitchFamily="34" charset="0"/>
                <a:ea typeface="Calibri" panose="020F0502020204030204" pitchFamily="34" charset="0"/>
                <a:cs typeface="Times New Roman" panose="02020603050405020304" pitchFamily="18" charset="0"/>
              </a:rPr>
              <a:t>Crises of memory and the Second World War</a:t>
            </a:r>
            <a:r>
              <a:rPr lang="en-US" sz="5600" dirty="0">
                <a:effectLst/>
                <a:latin typeface="Agency FB" panose="020B0503020202020204" pitchFamily="34" charset="0"/>
                <a:ea typeface="Calibri" panose="020F0502020204030204" pitchFamily="34" charset="0"/>
                <a:cs typeface="Times New Roman" panose="02020603050405020304" pitchFamily="18" charset="0"/>
              </a:rPr>
              <a:t>. Harvard University Press. . </a:t>
            </a:r>
            <a:endParaRPr lang="ru-RU" sz="5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70000"/>
              </a:lnSpc>
              <a:spcAft>
                <a:spcPts val="800"/>
              </a:spcAft>
            </a:pPr>
            <a:r>
              <a:rPr lang="en-US" sz="5600" dirty="0">
                <a:effectLst/>
                <a:latin typeface="Agency FB" panose="020B0503020202020204" pitchFamily="34" charset="0"/>
                <a:ea typeface="Calibri" panose="020F0502020204030204" pitchFamily="34" charset="0"/>
                <a:cs typeface="Times New Roman" panose="02020603050405020304" pitchFamily="18" charset="0"/>
              </a:rPr>
              <a:t>BEEVOR, A. N. T. O. N. Y. (2021). In </a:t>
            </a:r>
            <a:r>
              <a:rPr lang="en-US" sz="5600" i="1" dirty="0">
                <a:effectLst/>
                <a:latin typeface="Agency FB" panose="020B0503020202020204" pitchFamily="34" charset="0"/>
                <a:ea typeface="Calibri" panose="020F0502020204030204" pitchFamily="34" charset="0"/>
                <a:cs typeface="Times New Roman" panose="02020603050405020304" pitchFamily="18" charset="0"/>
              </a:rPr>
              <a:t>Stalingrad</a:t>
            </a:r>
            <a:r>
              <a:rPr lang="en-US" sz="5600" dirty="0">
                <a:effectLst/>
                <a:latin typeface="Agency FB" panose="020B0503020202020204" pitchFamily="34" charset="0"/>
                <a:ea typeface="Calibri" panose="020F0502020204030204" pitchFamily="34" charset="0"/>
                <a:cs typeface="Times New Roman" panose="02020603050405020304" pitchFamily="18" charset="0"/>
              </a:rPr>
              <a:t>. essay, LITERA MEDIA GROUP. </a:t>
            </a:r>
            <a:endParaRPr lang="ru-RU" sz="5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70000"/>
              </a:lnSpc>
              <a:spcAft>
                <a:spcPts val="800"/>
              </a:spcAft>
            </a:pPr>
            <a:r>
              <a:rPr lang="en-US" sz="5600" dirty="0" err="1">
                <a:effectLst/>
                <a:latin typeface="Agency FB" panose="020B0503020202020204" pitchFamily="34" charset="0"/>
                <a:ea typeface="Calibri" panose="020F0502020204030204" pitchFamily="34" charset="0"/>
                <a:cs typeface="Times New Roman" panose="02020603050405020304" pitchFamily="18" charset="0"/>
              </a:rPr>
              <a:t>Aleksievich</a:t>
            </a:r>
            <a:r>
              <a:rPr lang="en-US" sz="5600" dirty="0">
                <a:effectLst/>
                <a:latin typeface="Agency FB" panose="020B0503020202020204" pitchFamily="34" charset="0"/>
                <a:ea typeface="Calibri" panose="020F0502020204030204" pitchFamily="34" charset="0"/>
                <a:cs typeface="Times New Roman" panose="02020603050405020304" pitchFamily="18" charset="0"/>
              </a:rPr>
              <a:t>, S., </a:t>
            </a:r>
            <a:r>
              <a:rPr lang="en-US" sz="5600" dirty="0" err="1">
                <a:effectLst/>
                <a:latin typeface="Agency FB" panose="020B0503020202020204" pitchFamily="34" charset="0"/>
                <a:ea typeface="Calibri" panose="020F0502020204030204" pitchFamily="34" charset="0"/>
                <a:cs typeface="Times New Roman" panose="02020603050405020304" pitchFamily="18" charset="0"/>
              </a:rPr>
              <a:t>Pevear</a:t>
            </a:r>
            <a:r>
              <a:rPr lang="en-US" sz="5600" dirty="0">
                <a:effectLst/>
                <a:latin typeface="Agency FB" panose="020B0503020202020204" pitchFamily="34" charset="0"/>
                <a:ea typeface="Calibri" panose="020F0502020204030204" pitchFamily="34" charset="0"/>
                <a:cs typeface="Times New Roman" panose="02020603050405020304" pitchFamily="18" charset="0"/>
              </a:rPr>
              <a:t>, R., &amp; </a:t>
            </a:r>
            <a:r>
              <a:rPr lang="en-US" sz="5600" dirty="0" err="1">
                <a:effectLst/>
                <a:latin typeface="Agency FB" panose="020B0503020202020204" pitchFamily="34" charset="0"/>
                <a:ea typeface="Calibri" panose="020F0502020204030204" pitchFamily="34" charset="0"/>
                <a:cs typeface="Times New Roman" panose="02020603050405020304" pitchFamily="18" charset="0"/>
              </a:rPr>
              <a:t>Volokhonsky</a:t>
            </a:r>
            <a:r>
              <a:rPr lang="en-US" sz="5600" dirty="0">
                <a:effectLst/>
                <a:latin typeface="Agency FB" panose="020B0503020202020204" pitchFamily="34" charset="0"/>
                <a:ea typeface="Calibri" panose="020F0502020204030204" pitchFamily="34" charset="0"/>
                <a:cs typeface="Times New Roman" panose="02020603050405020304" pitchFamily="18" charset="0"/>
              </a:rPr>
              <a:t>, L. (2018). In </a:t>
            </a:r>
            <a:r>
              <a:rPr lang="en-US" sz="5600" i="1" dirty="0">
                <a:effectLst/>
                <a:latin typeface="Agency FB" panose="020B0503020202020204" pitchFamily="34" charset="0"/>
                <a:ea typeface="Calibri" panose="020F0502020204030204" pitchFamily="34" charset="0"/>
                <a:cs typeface="Times New Roman" panose="02020603050405020304" pitchFamily="18" charset="0"/>
              </a:rPr>
              <a:t>The unwomanly face of war</a:t>
            </a:r>
            <a:r>
              <a:rPr lang="en-US" sz="5600" dirty="0">
                <a:effectLst/>
                <a:latin typeface="Agency FB" panose="020B0503020202020204" pitchFamily="34" charset="0"/>
                <a:ea typeface="Calibri" panose="020F0502020204030204" pitchFamily="34" charset="0"/>
                <a:cs typeface="Times New Roman" panose="02020603050405020304" pitchFamily="18" charset="0"/>
              </a:rPr>
              <a:t>. essay, Penguin Books. </a:t>
            </a:r>
            <a:endParaRPr lang="ru-RU" sz="5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70000"/>
              </a:lnSpc>
            </a:pPr>
            <a:endParaRPr lang="ru-RU" dirty="0"/>
          </a:p>
        </p:txBody>
      </p:sp>
      <p:sp>
        <p:nvSpPr>
          <p:cNvPr id="6" name="Заголовок 1">
            <a:extLst>
              <a:ext uri="{FF2B5EF4-FFF2-40B4-BE49-F238E27FC236}">
                <a16:creationId xmlns:a16="http://schemas.microsoft.com/office/drawing/2014/main" id="{89E192BB-0076-BF34-0AE0-AB061D27C323}"/>
              </a:ext>
            </a:extLst>
          </p:cNvPr>
          <p:cNvSpPr txBox="1">
            <a:spLocks/>
          </p:cNvSpPr>
          <p:nvPr/>
        </p:nvSpPr>
        <p:spPr>
          <a:xfrm>
            <a:off x="1121228" y="680808"/>
            <a:ext cx="102325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gency FB" panose="020B0503020202020204" pitchFamily="34" charset="0"/>
              </a:rPr>
              <a:t>References</a:t>
            </a:r>
            <a:endParaRPr lang="ru-RU" b="1" dirty="0"/>
          </a:p>
        </p:txBody>
      </p:sp>
    </p:spTree>
    <p:extLst>
      <p:ext uri="{BB962C8B-B14F-4D97-AF65-F5344CB8AC3E}">
        <p14:creationId xmlns:p14="http://schemas.microsoft.com/office/powerpoint/2010/main" val="2222206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BDC"/>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2F2F51A-A7A0-0C44-2FD3-78518DED84DA}"/>
              </a:ext>
            </a:extLst>
          </p:cNvPr>
          <p:cNvSpPr>
            <a:spLocks noGrp="1"/>
          </p:cNvSpPr>
          <p:nvPr>
            <p:ph idx="1"/>
          </p:nvPr>
        </p:nvSpPr>
        <p:spPr>
          <a:xfrm>
            <a:off x="1121228" y="1935349"/>
            <a:ext cx="10082391" cy="4351338"/>
          </a:xfrm>
        </p:spPr>
        <p:txBody>
          <a:bodyPr>
            <a:noAutofit/>
          </a:bodyPr>
          <a:lstStyle/>
          <a:p>
            <a:pPr>
              <a:lnSpc>
                <a:spcPct val="150000"/>
              </a:lnSpc>
              <a:spcAft>
                <a:spcPts val="800"/>
              </a:spcAft>
            </a:pPr>
            <a:r>
              <a:rPr lang="en-US" sz="1400" dirty="0">
                <a:effectLst/>
                <a:latin typeface="Agency FB" panose="020B0503020202020204" pitchFamily="34" charset="0"/>
                <a:ea typeface="Calibri" panose="020F0502020204030204" pitchFamily="34" charset="0"/>
                <a:cs typeface="Times New Roman" panose="02020603050405020304" pitchFamily="18" charset="0"/>
              </a:rPr>
              <a:t>Guilford Press. (1989). </a:t>
            </a:r>
            <a:r>
              <a:rPr lang="en-US" sz="1400" i="1" dirty="0">
                <a:effectLst/>
                <a:latin typeface="Agency FB" panose="020B0503020202020204" pitchFamily="34" charset="0"/>
                <a:ea typeface="Calibri" panose="020F0502020204030204" pitchFamily="34" charset="0"/>
                <a:cs typeface="Times New Roman" panose="02020603050405020304" pitchFamily="18" charset="0"/>
              </a:rPr>
              <a:t>Science &amp; Society: General index volumes 26-50 (1962-1986/87)</a:t>
            </a:r>
            <a:r>
              <a:rPr lang="en-US" sz="1400" dirty="0">
                <a:effectLst/>
                <a:latin typeface="Agency FB" panose="020B0503020202020204" pitchFamily="34" charset="0"/>
                <a:ea typeface="Calibri" panose="020F0502020204030204" pitchFamily="34" charset="0"/>
                <a:cs typeface="Times New Roman" panose="02020603050405020304" pitchFamily="18" charset="0"/>
              </a:rPr>
              <a:t>.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400" dirty="0">
                <a:effectLst/>
                <a:latin typeface="Agency FB" panose="020B0503020202020204" pitchFamily="34" charset="0"/>
                <a:ea typeface="Calibri" panose="020F0502020204030204" pitchFamily="34" charset="0"/>
                <a:cs typeface="Times New Roman" panose="02020603050405020304" pitchFamily="18" charset="0"/>
              </a:rPr>
              <a:t>Welch, D. (2006). </a:t>
            </a:r>
            <a:r>
              <a:rPr lang="en-US" sz="1400" i="1" dirty="0">
                <a:effectLst/>
                <a:latin typeface="Agency FB" panose="020B0503020202020204" pitchFamily="34" charset="0"/>
                <a:ea typeface="Calibri" panose="020F0502020204030204" pitchFamily="34" charset="0"/>
                <a:cs typeface="Times New Roman" panose="02020603050405020304" pitchFamily="18" charset="0"/>
              </a:rPr>
              <a:t>The Third Reich: Politics and propaganda</a:t>
            </a:r>
            <a:r>
              <a:rPr lang="en-US" sz="1400" dirty="0">
                <a:effectLst/>
                <a:latin typeface="Agency FB" panose="020B0503020202020204" pitchFamily="34" charset="0"/>
                <a:ea typeface="Calibri" panose="020F0502020204030204" pitchFamily="34" charset="0"/>
                <a:cs typeface="Times New Roman" panose="02020603050405020304" pitchFamily="18" charset="0"/>
              </a:rPr>
              <a:t>. Routledge.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400" dirty="0">
                <a:effectLst/>
                <a:latin typeface="Agency FB" panose="020B0503020202020204" pitchFamily="34" charset="0"/>
                <a:ea typeface="Calibri" panose="020F0502020204030204" pitchFamily="34" charset="0"/>
                <a:cs typeface="Times New Roman" panose="02020603050405020304" pitchFamily="18" charset="0"/>
              </a:rPr>
              <a:t>Black, E. (n.d.). </a:t>
            </a:r>
            <a:r>
              <a:rPr lang="en-US" sz="1400" i="1" dirty="0">
                <a:effectLst/>
                <a:latin typeface="Agency FB" panose="020B0503020202020204" pitchFamily="34" charset="0"/>
                <a:ea typeface="Calibri" panose="020F0502020204030204" pitchFamily="34" charset="0"/>
                <a:cs typeface="Times New Roman" panose="02020603050405020304" pitchFamily="18" charset="0"/>
              </a:rPr>
              <a:t>The horrifying American roots of Nazi eugenics</a:t>
            </a:r>
            <a:r>
              <a:rPr lang="en-US" sz="1400" dirty="0">
                <a:effectLst/>
                <a:latin typeface="Agency FB" panose="020B0503020202020204" pitchFamily="34" charset="0"/>
                <a:ea typeface="Calibri" panose="020F0502020204030204" pitchFamily="34" charset="0"/>
                <a:cs typeface="Times New Roman" panose="02020603050405020304" pitchFamily="18" charset="0"/>
              </a:rPr>
              <a:t>. History News Network. Retrieved May 11, 2022, from https://historynewsnetwork.org/article/1796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400" dirty="0">
                <a:effectLst/>
                <a:latin typeface="Agency FB" panose="020B0503020202020204" pitchFamily="34" charset="0"/>
                <a:ea typeface="Calibri" panose="020F0502020204030204" pitchFamily="34" charset="0"/>
                <a:cs typeface="Times New Roman" panose="02020603050405020304" pitchFamily="18" charset="0"/>
              </a:rPr>
              <a:t>Thompson, L. V. (1989). Lebensborn and the eugenics policy of the Reich Fuhrer- SS. </a:t>
            </a:r>
            <a:r>
              <a:rPr lang="en-US" sz="1400" i="1" dirty="0">
                <a:effectLst/>
                <a:latin typeface="Agency FB" panose="020B0503020202020204" pitchFamily="34" charset="0"/>
                <a:ea typeface="Calibri" panose="020F0502020204030204" pitchFamily="34" charset="0"/>
                <a:cs typeface="Times New Roman" panose="02020603050405020304" pitchFamily="18" charset="0"/>
              </a:rPr>
              <a:t>The „Final Solution“</a:t>
            </a:r>
            <a:r>
              <a:rPr lang="en-US" sz="1400" dirty="0">
                <a:effectLst/>
                <a:latin typeface="Agency FB" panose="020B0503020202020204" pitchFamily="34" charset="0"/>
                <a:ea typeface="Calibri" panose="020F0502020204030204" pitchFamily="34" charset="0"/>
                <a:cs typeface="Times New Roman" panose="02020603050405020304" pitchFamily="18" charset="0"/>
              </a:rPr>
              <a:t>, 601–624. https://doi.org/10.1515/9783110970470-014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400" dirty="0">
                <a:effectLst/>
                <a:latin typeface="Agency FB" panose="020B0503020202020204" pitchFamily="34" charset="0"/>
                <a:ea typeface="Calibri" panose="020F0502020204030204" pitchFamily="34" charset="0"/>
                <a:cs typeface="Times New Roman" panose="02020603050405020304" pitchFamily="18" charset="0"/>
              </a:rPr>
              <a:t>Adena, M. (2013). </a:t>
            </a:r>
            <a:r>
              <a:rPr lang="en-US" sz="1400" i="1" dirty="0">
                <a:effectLst/>
                <a:latin typeface="Agency FB" panose="020B0503020202020204" pitchFamily="34" charset="0"/>
                <a:ea typeface="Calibri" panose="020F0502020204030204" pitchFamily="34" charset="0"/>
                <a:cs typeface="Times New Roman" panose="02020603050405020304" pitchFamily="18" charset="0"/>
              </a:rPr>
              <a:t>Radio and the rise of the Nazis in prewar Germany</a:t>
            </a:r>
            <a:r>
              <a:rPr lang="en-US" sz="1400" dirty="0">
                <a:effectLst/>
                <a:latin typeface="Agency FB" panose="020B0503020202020204" pitchFamily="34" charset="0"/>
                <a:ea typeface="Calibri" panose="020F0502020204030204" pitchFamily="34" charset="0"/>
                <a:cs typeface="Times New Roman" panose="02020603050405020304" pitchFamily="18" charset="0"/>
              </a:rPr>
              <a:t>. Centre for Economic Policy Research.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400" i="1" dirty="0">
                <a:effectLst/>
                <a:latin typeface="Agency FB" panose="020B0503020202020204" pitchFamily="34" charset="0"/>
                <a:ea typeface="Calibri" panose="020F0502020204030204" pitchFamily="34" charset="0"/>
                <a:cs typeface="Times New Roman" panose="02020603050405020304" pitchFamily="18" charset="0"/>
              </a:rPr>
              <a:t>Triumph of the will</a:t>
            </a:r>
            <a:r>
              <a:rPr lang="en-US" sz="1400" dirty="0">
                <a:effectLst/>
                <a:latin typeface="Agency FB" panose="020B0503020202020204" pitchFamily="34" charset="0"/>
                <a:ea typeface="Calibri" panose="020F0502020204030204" pitchFamily="34" charset="0"/>
                <a:cs typeface="Times New Roman" panose="02020603050405020304" pitchFamily="18" charset="0"/>
              </a:rPr>
              <a:t>. (1934).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400" i="1" dirty="0">
                <a:effectLst/>
                <a:latin typeface="Agency FB" panose="020B0503020202020204" pitchFamily="34" charset="0"/>
                <a:ea typeface="Calibri" panose="020F0502020204030204" pitchFamily="34" charset="0"/>
                <a:cs typeface="Times New Roman" panose="02020603050405020304" pitchFamily="18" charset="0"/>
              </a:rPr>
              <a:t>Triumph over violence. </a:t>
            </a:r>
            <a:r>
              <a:rPr lang="en-US" sz="1400" dirty="0">
                <a:effectLst/>
                <a:latin typeface="Agency FB" panose="020B0503020202020204" pitchFamily="34" charset="0"/>
                <a:ea typeface="Calibri" panose="020F0502020204030204" pitchFamily="34" charset="0"/>
                <a:cs typeface="Times New Roman" panose="02020603050405020304" pitchFamily="18" charset="0"/>
              </a:rPr>
              <a:t>(1965).</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Заголовок 1">
            <a:extLst>
              <a:ext uri="{FF2B5EF4-FFF2-40B4-BE49-F238E27FC236}">
                <a16:creationId xmlns:a16="http://schemas.microsoft.com/office/drawing/2014/main" id="{8DCB4EF9-4CA6-1358-48A1-DAC550253764}"/>
              </a:ext>
            </a:extLst>
          </p:cNvPr>
          <p:cNvSpPr txBox="1">
            <a:spLocks/>
          </p:cNvSpPr>
          <p:nvPr/>
        </p:nvSpPr>
        <p:spPr>
          <a:xfrm>
            <a:off x="1121228" y="680808"/>
            <a:ext cx="102325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gency FB" panose="020B0503020202020204" pitchFamily="34" charset="0"/>
              </a:rPr>
              <a:t>References</a:t>
            </a:r>
            <a:endParaRPr lang="ru-RU" b="1" dirty="0"/>
          </a:p>
        </p:txBody>
      </p:sp>
    </p:spTree>
    <p:extLst>
      <p:ext uri="{BB962C8B-B14F-4D97-AF65-F5344CB8AC3E}">
        <p14:creationId xmlns:p14="http://schemas.microsoft.com/office/powerpoint/2010/main" val="3387042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BDC"/>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224ECC0-2F8E-289B-52D9-633038829646}"/>
              </a:ext>
            </a:extLst>
          </p:cNvPr>
          <p:cNvSpPr>
            <a:spLocks noGrp="1"/>
          </p:cNvSpPr>
          <p:nvPr>
            <p:ph idx="1"/>
          </p:nvPr>
        </p:nvSpPr>
        <p:spPr>
          <a:xfrm>
            <a:off x="1121228" y="2006371"/>
            <a:ext cx="9887083" cy="4351338"/>
          </a:xfrm>
        </p:spPr>
        <p:txBody>
          <a:bodyPr>
            <a:normAutofit/>
          </a:bodyPr>
          <a:lstStyle/>
          <a:p>
            <a:pPr marL="228600" marR="0" lvl="0" indent="-228600" algn="l"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Rees, L. (2021). In </a:t>
            </a:r>
            <a:r>
              <a:rPr kumimoji="0" lang="en-US" sz="1400" b="0" i="1"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Hitler and Stalin: The tyrants and the Second World War</a:t>
            </a: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 essay, Public Affairs, Hachette Book Group.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Rees, L. (2021). In </a:t>
            </a:r>
            <a:r>
              <a:rPr kumimoji="0" lang="en-US" sz="1400" b="0" i="1"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Hitler and Stalin: The tyrants and the Second World War</a:t>
            </a: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 essay, Public Affairs, Hachette Book Group.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Mann, Y. (2013). The Leningrad Blockade, 1941–1944: A new documentary history from the Soviet Archivesby Bidlack, Richard and Lomagin, Nikita. </a:t>
            </a:r>
            <a:r>
              <a:rPr kumimoji="0" lang="en-US" sz="1400" b="0" i="1"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The Journal of Slavic Military Studies</a:t>
            </a: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 </a:t>
            </a:r>
            <a:r>
              <a:rPr kumimoji="0" lang="en-US" sz="1400" b="0" i="1"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26</a:t>
            </a: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(4), 723–725. https://doi.org/10.1080/13518046.2013.844564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Keneally, T. (2019). In </a:t>
            </a:r>
            <a:r>
              <a:rPr kumimoji="0" lang="en-US" sz="1400" b="0" i="1"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Schindler's ark</a:t>
            </a: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 essay, Sceptre</a:t>
            </a:r>
            <a:endParaRPr lang="ru-RU" sz="1400" dirty="0"/>
          </a:p>
        </p:txBody>
      </p:sp>
      <p:sp>
        <p:nvSpPr>
          <p:cNvPr id="4" name="Заголовок 1">
            <a:extLst>
              <a:ext uri="{FF2B5EF4-FFF2-40B4-BE49-F238E27FC236}">
                <a16:creationId xmlns:a16="http://schemas.microsoft.com/office/drawing/2014/main" id="{13DDF66C-30D6-56E1-E56E-5AD5BEF7F4E0}"/>
              </a:ext>
            </a:extLst>
          </p:cNvPr>
          <p:cNvSpPr txBox="1">
            <a:spLocks/>
          </p:cNvSpPr>
          <p:nvPr/>
        </p:nvSpPr>
        <p:spPr>
          <a:xfrm>
            <a:off x="1121228" y="680808"/>
            <a:ext cx="102325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gency FB" panose="020B0503020202020204" pitchFamily="34" charset="0"/>
              </a:rPr>
              <a:t>References</a:t>
            </a:r>
            <a:endParaRPr lang="ru-RU" b="1" dirty="0"/>
          </a:p>
        </p:txBody>
      </p:sp>
    </p:spTree>
    <p:extLst>
      <p:ext uri="{BB962C8B-B14F-4D97-AF65-F5344CB8AC3E}">
        <p14:creationId xmlns:p14="http://schemas.microsoft.com/office/powerpoint/2010/main" val="2785407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EBDC"/>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6300F8F-E0B3-079F-37B7-E6F645750F8F}"/>
              </a:ext>
            </a:extLst>
          </p:cNvPr>
          <p:cNvSpPr>
            <a:spLocks noGrp="1"/>
          </p:cNvSpPr>
          <p:nvPr>
            <p:ph idx="1"/>
          </p:nvPr>
        </p:nvSpPr>
        <p:spPr>
          <a:xfrm>
            <a:off x="1121228" y="2006371"/>
            <a:ext cx="10515600" cy="4351338"/>
          </a:xfrm>
        </p:spPr>
        <p:txBody>
          <a:bodyPr/>
          <a:lstStyle/>
          <a:p>
            <a:pPr marL="228600" marR="0" lvl="0" indent="-228600" algn="l"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Tobias, F., </a:t>
            </a:r>
            <a:r>
              <a:rPr kumimoji="0" lang="en-US" sz="1400" b="0" i="0" u="none" strike="noStrike" kern="1200" cap="none" spc="0" normalizeH="0" baseline="0" noProof="0" dirty="0" err="1">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Pomerans</a:t>
            </a: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 A. J., &amp; Tobias, F. (1964). In </a:t>
            </a:r>
            <a:r>
              <a:rPr kumimoji="0" lang="en-US" sz="1400" b="0" i="1"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The </a:t>
            </a:r>
            <a:r>
              <a:rPr kumimoji="0" lang="en-US" sz="1400" b="0" i="1" u="none" strike="noStrike" kern="1200" cap="none" spc="0" normalizeH="0" baseline="0" noProof="0" dirty="0" err="1">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reichstag</a:t>
            </a:r>
            <a:r>
              <a:rPr kumimoji="0" lang="en-US" sz="1400" b="0" i="1"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 fire</a:t>
            </a: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 essay, Putnam.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Ryan, C. (1994). </a:t>
            </a:r>
            <a:r>
              <a:rPr kumimoji="0" lang="en-US" sz="1400" b="0" i="1"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The last battle: The classic history of the battle for Berlin</a:t>
            </a: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 Simon and Schuster.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1400" b="0" i="1"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Propaganda as vision: Triumph of the will - logos</a:t>
            </a: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 (n.d.). Retrieved May 11, 2022, from http://logosjournal.com/kelman.pdf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Kivelson</a:t>
            </a: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 V. A., &amp; Neuberger, J. (2010). </a:t>
            </a:r>
            <a:r>
              <a:rPr kumimoji="0" lang="en-US" sz="1400" b="0" i="1"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Picturing Russia: Explorations in visual culture</a:t>
            </a: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 Yale University Press.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Brearley, M. (1988). Hitler and Wagner: The leader, the master and the Jews. </a:t>
            </a:r>
            <a:r>
              <a:rPr kumimoji="0" lang="ru-RU" sz="1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Patterns</a:t>
            </a:r>
            <a:r>
              <a:rPr kumimoji="0" lang="ru-RU" sz="1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of</a:t>
            </a:r>
            <a:r>
              <a:rPr kumimoji="0" lang="ru-RU" sz="1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4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Prejudice</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4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22</a:t>
            </a: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(2), 3–22. https://doi.org/10.1080/0031322x.1998.9969950 </a:t>
            </a:r>
          </a:p>
          <a:p>
            <a:pPr marL="228600" marR="0" lvl="0" indent="-228600" algn="l"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Golomb</a:t>
            </a: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 J. (1997). </a:t>
            </a:r>
            <a:r>
              <a:rPr kumimoji="0" lang="en-US" sz="1400" b="0" i="1"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Nietzsche and Jewish culture</a:t>
            </a:r>
            <a:r>
              <a:rPr kumimoji="0" lang="en-US" sz="14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 Routledge. </a:t>
            </a:r>
            <a:endPar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Заголовок 1">
            <a:extLst>
              <a:ext uri="{FF2B5EF4-FFF2-40B4-BE49-F238E27FC236}">
                <a16:creationId xmlns:a16="http://schemas.microsoft.com/office/drawing/2014/main" id="{C90CD4FF-D189-C8F0-1F38-6929EA77B630}"/>
              </a:ext>
            </a:extLst>
          </p:cNvPr>
          <p:cNvSpPr txBox="1">
            <a:spLocks/>
          </p:cNvSpPr>
          <p:nvPr/>
        </p:nvSpPr>
        <p:spPr>
          <a:xfrm>
            <a:off x="1121228" y="680808"/>
            <a:ext cx="102325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gency FB" panose="020B0503020202020204" pitchFamily="34" charset="0"/>
              </a:rPr>
              <a:t>References</a:t>
            </a:r>
            <a:endParaRPr lang="ru-RU" b="1" dirty="0"/>
          </a:p>
        </p:txBody>
      </p:sp>
    </p:spTree>
    <p:extLst>
      <p:ext uri="{BB962C8B-B14F-4D97-AF65-F5344CB8AC3E}">
        <p14:creationId xmlns:p14="http://schemas.microsoft.com/office/powerpoint/2010/main" val="129012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BDC"/>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A2BF1D9-384A-C567-238C-3EB76D25B341}"/>
              </a:ext>
            </a:extLst>
          </p:cNvPr>
          <p:cNvSpPr>
            <a:spLocks noGrp="1"/>
          </p:cNvSpPr>
          <p:nvPr>
            <p:ph idx="1"/>
          </p:nvPr>
        </p:nvSpPr>
        <p:spPr>
          <a:xfrm>
            <a:off x="1121229" y="2006371"/>
            <a:ext cx="4278086" cy="4351338"/>
          </a:xfrm>
        </p:spPr>
        <p:txBody>
          <a:bodyPr>
            <a:normAutofit/>
          </a:bodyPr>
          <a:lstStyle/>
          <a:p>
            <a:pPr>
              <a:buFont typeface="Wingdings" panose="05000000000000000000" pitchFamily="2" charset="2"/>
              <a:buChar char="§"/>
            </a:pPr>
            <a:r>
              <a:rPr lang="en-US" sz="2400" dirty="0">
                <a:latin typeface="Agency FB" panose="020B0503020202020204" pitchFamily="34" charset="0"/>
              </a:rPr>
              <a:t>Introduction </a:t>
            </a:r>
          </a:p>
          <a:p>
            <a:pPr>
              <a:buFont typeface="Wingdings" panose="05000000000000000000" pitchFamily="2" charset="2"/>
              <a:buChar char="§"/>
            </a:pPr>
            <a:r>
              <a:rPr lang="en-US" sz="2400" dirty="0">
                <a:latin typeface="Agency FB" panose="020B0503020202020204" pitchFamily="34" charset="0"/>
              </a:rPr>
              <a:t>Literature Review</a:t>
            </a:r>
          </a:p>
          <a:p>
            <a:pPr>
              <a:buFont typeface="Wingdings" panose="05000000000000000000" pitchFamily="2" charset="2"/>
              <a:buChar char="§"/>
            </a:pPr>
            <a:r>
              <a:rPr lang="en-US" sz="2400" dirty="0">
                <a:latin typeface="Agency FB" panose="020B0503020202020204" pitchFamily="34" charset="0"/>
              </a:rPr>
              <a:t>Research Question</a:t>
            </a:r>
          </a:p>
          <a:p>
            <a:pPr>
              <a:buFont typeface="Wingdings" panose="05000000000000000000" pitchFamily="2" charset="2"/>
              <a:buChar char="§"/>
            </a:pPr>
            <a:r>
              <a:rPr lang="en-US" sz="2400" dirty="0">
                <a:latin typeface="Agency FB" panose="020B0503020202020204" pitchFamily="34" charset="0"/>
              </a:rPr>
              <a:t>Methodology</a:t>
            </a:r>
          </a:p>
          <a:p>
            <a:pPr>
              <a:buFont typeface="Wingdings" panose="05000000000000000000" pitchFamily="2" charset="2"/>
              <a:buChar char="§"/>
            </a:pPr>
            <a:r>
              <a:rPr lang="en-US" sz="2400" dirty="0">
                <a:latin typeface="Agency FB" panose="020B0503020202020204" pitchFamily="34" charset="0"/>
              </a:rPr>
              <a:t>The Process of Analysis</a:t>
            </a:r>
          </a:p>
          <a:p>
            <a:pPr>
              <a:buFont typeface="Wingdings" panose="05000000000000000000" pitchFamily="2" charset="2"/>
              <a:buChar char="§"/>
            </a:pPr>
            <a:r>
              <a:rPr lang="en-US" sz="2400" dirty="0">
                <a:latin typeface="Agency FB" panose="020B0503020202020204" pitchFamily="34" charset="0"/>
              </a:rPr>
              <a:t>A brief analysis of the Aesthetics and the Propaganda aspects of the films</a:t>
            </a:r>
          </a:p>
          <a:p>
            <a:pPr>
              <a:buFont typeface="Wingdings" panose="05000000000000000000" pitchFamily="2" charset="2"/>
              <a:buChar char="§"/>
            </a:pPr>
            <a:r>
              <a:rPr lang="en-US" sz="2400" dirty="0">
                <a:latin typeface="Agency FB" panose="020B0503020202020204" pitchFamily="34" charset="0"/>
              </a:rPr>
              <a:t>Conclusion</a:t>
            </a:r>
          </a:p>
          <a:p>
            <a:pPr>
              <a:buFont typeface="Wingdings" panose="05000000000000000000" pitchFamily="2" charset="2"/>
              <a:buChar char="§"/>
            </a:pPr>
            <a:r>
              <a:rPr lang="en-US" sz="2400" dirty="0">
                <a:latin typeface="Agency FB" panose="020B0503020202020204" pitchFamily="34" charset="0"/>
              </a:rPr>
              <a:t>References </a:t>
            </a:r>
          </a:p>
          <a:p>
            <a:pPr>
              <a:buFont typeface="Wingdings" panose="05000000000000000000" pitchFamily="2" charset="2"/>
              <a:buChar char="§"/>
            </a:pPr>
            <a:endParaRPr lang="ru-RU" sz="2400" dirty="0"/>
          </a:p>
        </p:txBody>
      </p:sp>
      <p:pic>
        <p:nvPicPr>
          <p:cNvPr id="5" name="Рисунок 4">
            <a:extLst>
              <a:ext uri="{FF2B5EF4-FFF2-40B4-BE49-F238E27FC236}">
                <a16:creationId xmlns:a16="http://schemas.microsoft.com/office/drawing/2014/main" id="{FC01068A-A315-AE5C-319F-215E303AB67F}"/>
              </a:ext>
            </a:extLst>
          </p:cNvPr>
          <p:cNvPicPr>
            <a:picLocks noChangeAspect="1"/>
          </p:cNvPicPr>
          <p:nvPr/>
        </p:nvPicPr>
        <p:blipFill rotWithShape="1">
          <a:blip r:embed="rId2">
            <a:extLst>
              <a:ext uri="{28A0092B-C50C-407E-A947-70E740481C1C}">
                <a14:useLocalDpi xmlns:a14="http://schemas.microsoft.com/office/drawing/2010/main" val="0"/>
              </a:ext>
            </a:extLst>
          </a:blip>
          <a:srcRect r="44048"/>
          <a:stretch/>
        </p:blipFill>
        <p:spPr>
          <a:xfrm>
            <a:off x="6052459" y="0"/>
            <a:ext cx="6139541" cy="6858000"/>
          </a:xfrm>
          <a:prstGeom prst="rect">
            <a:avLst/>
          </a:prstGeom>
        </p:spPr>
      </p:pic>
      <p:sp>
        <p:nvSpPr>
          <p:cNvPr id="6" name="Заголовок 1">
            <a:extLst>
              <a:ext uri="{FF2B5EF4-FFF2-40B4-BE49-F238E27FC236}">
                <a16:creationId xmlns:a16="http://schemas.microsoft.com/office/drawing/2014/main" id="{A83418C0-5E84-F474-71D1-2883217285E4}"/>
              </a:ext>
            </a:extLst>
          </p:cNvPr>
          <p:cNvSpPr txBox="1">
            <a:spLocks/>
          </p:cNvSpPr>
          <p:nvPr/>
        </p:nvSpPr>
        <p:spPr>
          <a:xfrm>
            <a:off x="1121228" y="680808"/>
            <a:ext cx="102325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gency FB" panose="020B0503020202020204" pitchFamily="34" charset="0"/>
              </a:rPr>
              <a:t>Contents</a:t>
            </a:r>
            <a:endParaRPr lang="ru-RU" b="1" dirty="0"/>
          </a:p>
        </p:txBody>
      </p:sp>
      <p:sp>
        <p:nvSpPr>
          <p:cNvPr id="7" name="Прямоугольник 6">
            <a:extLst>
              <a:ext uri="{FF2B5EF4-FFF2-40B4-BE49-F238E27FC236}">
                <a16:creationId xmlns:a16="http://schemas.microsoft.com/office/drawing/2014/main" id="{037563B2-A176-04B8-6856-D967115A6273}"/>
              </a:ext>
            </a:extLst>
          </p:cNvPr>
          <p:cNvSpPr/>
          <p:nvPr/>
        </p:nvSpPr>
        <p:spPr>
          <a:xfrm>
            <a:off x="6588695" y="478746"/>
            <a:ext cx="5067068" cy="5900508"/>
          </a:xfrm>
          <a:prstGeom prst="rect">
            <a:avLst/>
          </a:prstGeom>
          <a:no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98192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BDC"/>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C99CB5-6BDA-DFF0-5A02-48D014680947}"/>
              </a:ext>
            </a:extLst>
          </p:cNvPr>
          <p:cNvSpPr>
            <a:spLocks noGrp="1"/>
          </p:cNvSpPr>
          <p:nvPr>
            <p:ph type="title"/>
          </p:nvPr>
        </p:nvSpPr>
        <p:spPr>
          <a:xfrm>
            <a:off x="1121228" y="680808"/>
            <a:ext cx="10232571" cy="1325563"/>
          </a:xfrm>
        </p:spPr>
        <p:txBody>
          <a:bodyPr/>
          <a:lstStyle/>
          <a:p>
            <a:r>
              <a:rPr lang="en-US" b="1" dirty="0">
                <a:latin typeface="Agency FB" panose="020B0503020202020204" pitchFamily="34" charset="0"/>
              </a:rPr>
              <a:t>Introduction</a:t>
            </a:r>
            <a:endParaRPr lang="ru-RU" b="1" dirty="0"/>
          </a:p>
        </p:txBody>
      </p:sp>
      <p:sp>
        <p:nvSpPr>
          <p:cNvPr id="3" name="Объект 2">
            <a:extLst>
              <a:ext uri="{FF2B5EF4-FFF2-40B4-BE49-F238E27FC236}">
                <a16:creationId xmlns:a16="http://schemas.microsoft.com/office/drawing/2014/main" id="{F6E7FD11-EF72-6F1C-8B81-052016C661D5}"/>
              </a:ext>
            </a:extLst>
          </p:cNvPr>
          <p:cNvSpPr>
            <a:spLocks noGrp="1"/>
          </p:cNvSpPr>
          <p:nvPr>
            <p:ph idx="1"/>
          </p:nvPr>
        </p:nvSpPr>
        <p:spPr>
          <a:xfrm>
            <a:off x="1121229" y="1901827"/>
            <a:ext cx="9851572" cy="4351338"/>
          </a:xfrm>
        </p:spPr>
        <p:txBody>
          <a:bodyPr/>
          <a:lstStyle/>
          <a:p>
            <a:pPr>
              <a:lnSpc>
                <a:spcPct val="200000"/>
              </a:lnSpc>
              <a:buFont typeface="Wingdings" panose="05000000000000000000" pitchFamily="2" charset="2"/>
              <a:buChar char="§"/>
            </a:pPr>
            <a:r>
              <a:rPr lang="en-US" sz="2400" dirty="0">
                <a:effectLst/>
                <a:latin typeface="Agency FB" panose="020B0503020202020204" pitchFamily="34" charset="0"/>
                <a:ea typeface="Calibri" panose="020F0502020204030204" pitchFamily="34" charset="0"/>
              </a:rPr>
              <a:t>For the final paper I have decided to write about the second world war and examine it through two documentary films, “Triumph of the Will” and “Triumph over Violence” by Leni Riefenstahl and Mikhail Romm respectively</a:t>
            </a:r>
          </a:p>
          <a:p>
            <a:pPr>
              <a:lnSpc>
                <a:spcPct val="200000"/>
              </a:lnSpc>
              <a:buFont typeface="Wingdings" panose="05000000000000000000" pitchFamily="2" charset="2"/>
              <a:buChar char="§"/>
            </a:pPr>
            <a:r>
              <a:rPr lang="en-US" sz="2400" dirty="0">
                <a:effectLst/>
                <a:latin typeface="Agency FB" panose="020B0503020202020204" pitchFamily="34" charset="0"/>
                <a:ea typeface="Calibri" panose="020F0502020204030204" pitchFamily="34" charset="0"/>
              </a:rPr>
              <a:t>With the help of the analysis of the two films I am going to explain the details connected to the war, its process and its outcome</a:t>
            </a:r>
          </a:p>
          <a:p>
            <a:pPr>
              <a:buFont typeface="Wingdings" panose="05000000000000000000" pitchFamily="2" charset="2"/>
              <a:buChar char="§"/>
            </a:pPr>
            <a:endParaRPr lang="ru-RU" dirty="0"/>
          </a:p>
        </p:txBody>
      </p:sp>
    </p:spTree>
    <p:extLst>
      <p:ext uri="{BB962C8B-B14F-4D97-AF65-F5344CB8AC3E}">
        <p14:creationId xmlns:p14="http://schemas.microsoft.com/office/powerpoint/2010/main" val="2465456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ld War II Wallpapers - Top Free World War II Backgrounds -  WallpaperAccess">
            <a:extLst>
              <a:ext uri="{FF2B5EF4-FFF2-40B4-BE49-F238E27FC236}">
                <a16:creationId xmlns:a16="http://schemas.microsoft.com/office/drawing/2014/main" id="{E344B289-196E-C512-75EB-5A2B40840E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a:extLst>
              <a:ext uri="{FF2B5EF4-FFF2-40B4-BE49-F238E27FC236}">
                <a16:creationId xmlns:a16="http://schemas.microsoft.com/office/drawing/2014/main" id="{F6B2F202-5A4C-FDD2-8469-6ADABAE46860}"/>
              </a:ext>
            </a:extLst>
          </p:cNvPr>
          <p:cNvSpPr/>
          <p:nvPr/>
        </p:nvSpPr>
        <p:spPr>
          <a:xfrm>
            <a:off x="0" y="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38D53B2F-4B01-C3E7-3711-8D37F8E6EC46}"/>
              </a:ext>
            </a:extLst>
          </p:cNvPr>
          <p:cNvSpPr>
            <a:spLocks noGrp="1"/>
          </p:cNvSpPr>
          <p:nvPr>
            <p:ph idx="1"/>
          </p:nvPr>
        </p:nvSpPr>
        <p:spPr>
          <a:xfrm>
            <a:off x="1121228" y="2006371"/>
            <a:ext cx="10232571" cy="4351338"/>
          </a:xfrm>
        </p:spPr>
        <p:txBody>
          <a:bodyPr>
            <a:normAutofit lnSpcReduction="10000"/>
          </a:bodyPr>
          <a:lstStyle/>
          <a:p>
            <a:pPr>
              <a:lnSpc>
                <a:spcPct val="150000"/>
              </a:lnSpc>
              <a:spcAft>
                <a:spcPts val="800"/>
              </a:spcAft>
            </a:pPr>
            <a:r>
              <a:rPr lang="en-US" sz="160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Ryan, C. (1994). </a:t>
            </a:r>
            <a:r>
              <a:rPr lang="en-US" sz="1600" i="1"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The last battle: The classic history of the battle for Berlin</a:t>
            </a:r>
            <a:r>
              <a:rPr lang="en-US" sz="160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 Simon and Schuster. </a:t>
            </a:r>
            <a:r>
              <a:rPr lang="en-US" sz="1600" i="1"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Propaganda as vision: Triumph of the will - logos</a:t>
            </a:r>
            <a:r>
              <a:rPr lang="en-US" sz="160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 (n.d.). Retrieved May 11, 2022, from http://logosjournal.com/kelman.pdf - This work analyses the final days of war and the battle of berlin</a:t>
            </a:r>
            <a:endParaRPr lang="ru-RU"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en-US" sz="160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Welch, D. (2006). </a:t>
            </a:r>
            <a:r>
              <a:rPr lang="en-US" sz="1600" i="1"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The Third Reich: Politics and propaganda</a:t>
            </a:r>
            <a:r>
              <a:rPr lang="en-US" sz="160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 Routledge. – this work will allow the understanding of political programs and propaganda management present in the films</a:t>
            </a:r>
          </a:p>
          <a:p>
            <a:pPr>
              <a:lnSpc>
                <a:spcPct val="200000"/>
              </a:lnSpc>
              <a:spcAft>
                <a:spcPts val="800"/>
              </a:spcAft>
            </a:pPr>
            <a:r>
              <a:rPr lang="en-US" sz="1600" dirty="0">
                <a:solidFill>
                  <a:schemeClr val="bg1"/>
                </a:solidFill>
                <a:latin typeface="Agency FB" panose="020B0503020202020204" pitchFamily="34" charset="0"/>
                <a:ea typeface="Calibri" panose="020F0502020204030204" pitchFamily="34" charset="0"/>
                <a:cs typeface="Times New Roman" panose="02020603050405020304" pitchFamily="18" charset="0"/>
              </a:rPr>
              <a:t> </a:t>
            </a:r>
            <a:r>
              <a:rPr lang="en-US" sz="160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Rees, L. (2021). In </a:t>
            </a:r>
            <a:r>
              <a:rPr lang="en-US" sz="1600" i="1"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Hitler and Stalin: The tyrants and the Second World War</a:t>
            </a:r>
            <a:r>
              <a:rPr lang="en-US" sz="160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 essay, Public Affairs, Hachette Book Group- this work will allow a more closer inspection into the character of Hitler as the leader of the Third Reich</a:t>
            </a:r>
          </a:p>
          <a:p>
            <a:pPr>
              <a:lnSpc>
                <a:spcPct val="200000"/>
              </a:lnSpc>
              <a:spcAft>
                <a:spcPts val="800"/>
              </a:spcAft>
            </a:pPr>
            <a:r>
              <a:rPr lang="en-US" sz="1800" dirty="0" err="1">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Fussell</a:t>
            </a:r>
            <a:r>
              <a:rPr lang="en-US" sz="180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 P. (1990). In </a:t>
            </a:r>
            <a:r>
              <a:rPr lang="en-US" sz="1800" i="1"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Wartime understanding and behavior in the Second World War</a:t>
            </a:r>
            <a:r>
              <a:rPr lang="en-US" sz="180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 essay, Oxford University Press.- this work is going to aid in the realization of the situation of the civilians and soldiers fighting on the fron</a:t>
            </a:r>
            <a:r>
              <a:rPr lang="en-US" sz="1800" dirty="0">
                <a:solidFill>
                  <a:schemeClr val="bg1"/>
                </a:solidFill>
                <a:latin typeface="Agency FB" panose="020B0503020202020204" pitchFamily="34" charset="0"/>
                <a:ea typeface="Calibri" panose="020F0502020204030204" pitchFamily="34" charset="0"/>
                <a:cs typeface="Times New Roman" panose="02020603050405020304" pitchFamily="18" charset="0"/>
              </a:rPr>
              <a:t>t.</a:t>
            </a:r>
            <a:endParaRPr lang="ru-RU"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endParaRPr lang="ru-RU"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solidFill>
                <a:schemeClr val="bg1"/>
              </a:solidFill>
            </a:endParaRPr>
          </a:p>
        </p:txBody>
      </p:sp>
      <p:sp>
        <p:nvSpPr>
          <p:cNvPr id="10" name="Заголовок 1">
            <a:extLst>
              <a:ext uri="{FF2B5EF4-FFF2-40B4-BE49-F238E27FC236}">
                <a16:creationId xmlns:a16="http://schemas.microsoft.com/office/drawing/2014/main" id="{0E89AEB4-530F-2900-46A3-C4911FE6175A}"/>
              </a:ext>
            </a:extLst>
          </p:cNvPr>
          <p:cNvSpPr txBox="1">
            <a:spLocks/>
          </p:cNvSpPr>
          <p:nvPr/>
        </p:nvSpPr>
        <p:spPr>
          <a:xfrm>
            <a:off x="1121228" y="680808"/>
            <a:ext cx="102325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gency FB" panose="020B0503020202020204" pitchFamily="34" charset="0"/>
              </a:rPr>
              <a:t>Literature review</a:t>
            </a:r>
            <a:endParaRPr lang="ru-RU" b="1" dirty="0">
              <a:solidFill>
                <a:schemeClr val="bg1"/>
              </a:solidFill>
            </a:endParaRPr>
          </a:p>
        </p:txBody>
      </p:sp>
    </p:spTree>
    <p:extLst>
      <p:ext uri="{BB962C8B-B14F-4D97-AF65-F5344CB8AC3E}">
        <p14:creationId xmlns:p14="http://schemas.microsoft.com/office/powerpoint/2010/main" val="359714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BDC"/>
        </a:solidFill>
        <a:effectLst/>
      </p:bgPr>
    </p:bg>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FCF4620E-2147-88F6-90EE-303C53E693B0}"/>
              </a:ext>
            </a:extLst>
          </p:cNvPr>
          <p:cNvSpPr txBox="1">
            <a:spLocks/>
          </p:cNvSpPr>
          <p:nvPr/>
        </p:nvSpPr>
        <p:spPr>
          <a:xfrm>
            <a:off x="1121228" y="680808"/>
            <a:ext cx="102325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gency FB" panose="020B0503020202020204" pitchFamily="34" charset="0"/>
              </a:rPr>
              <a:t>Research questions</a:t>
            </a:r>
            <a:endParaRPr lang="ru-RU" b="1" dirty="0"/>
          </a:p>
        </p:txBody>
      </p:sp>
      <p:pic>
        <p:nvPicPr>
          <p:cNvPr id="9" name="Рисунок 8">
            <a:extLst>
              <a:ext uri="{FF2B5EF4-FFF2-40B4-BE49-F238E27FC236}">
                <a16:creationId xmlns:a16="http://schemas.microsoft.com/office/drawing/2014/main" id="{73CDDAF8-AA9C-1EB9-E1C1-4135490A4E42}"/>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GlowDiffused/>
                    </a14:imgEffect>
                  </a14:imgLayer>
                </a14:imgProps>
              </a:ext>
              <a:ext uri="{28A0092B-C50C-407E-A947-70E740481C1C}">
                <a14:useLocalDpi xmlns:a14="http://schemas.microsoft.com/office/drawing/2010/main" val="0"/>
              </a:ext>
            </a:extLst>
          </a:blip>
          <a:stretch>
            <a:fillRect/>
          </a:stretch>
        </p:blipFill>
        <p:spPr>
          <a:xfrm>
            <a:off x="8939238" y="-535259"/>
            <a:ext cx="4015855" cy="3010829"/>
          </a:xfrm>
          <a:prstGeom prst="rect">
            <a:avLst/>
          </a:prstGeom>
        </p:spPr>
      </p:pic>
      <p:sp>
        <p:nvSpPr>
          <p:cNvPr id="3" name="Объект 2">
            <a:extLst>
              <a:ext uri="{FF2B5EF4-FFF2-40B4-BE49-F238E27FC236}">
                <a16:creationId xmlns:a16="http://schemas.microsoft.com/office/drawing/2014/main" id="{A157F19D-3E74-DCE3-B4EC-41A055BF3F27}"/>
              </a:ext>
            </a:extLst>
          </p:cNvPr>
          <p:cNvSpPr>
            <a:spLocks noGrp="1"/>
          </p:cNvSpPr>
          <p:nvPr>
            <p:ph idx="1"/>
          </p:nvPr>
        </p:nvSpPr>
        <p:spPr>
          <a:xfrm>
            <a:off x="1121229" y="2115557"/>
            <a:ext cx="9717756" cy="3772287"/>
          </a:xfrm>
        </p:spPr>
        <p:txBody>
          <a:bodyPr>
            <a:normAutofit fontScale="92500" lnSpcReduction="20000"/>
          </a:bodyPr>
          <a:lstStyle/>
          <a:p>
            <a:pPr marL="0" indent="0">
              <a:lnSpc>
                <a:spcPct val="200000"/>
              </a:lnSpc>
              <a:spcAft>
                <a:spcPts val="800"/>
              </a:spcAft>
              <a:buNone/>
            </a:pPr>
            <a:r>
              <a:rPr lang="en-US" sz="2000" dirty="0">
                <a:effectLst/>
                <a:latin typeface="Agency FB" panose="020B0503020202020204" pitchFamily="34" charset="0"/>
                <a:ea typeface="Calibri" panose="020F0502020204030204" pitchFamily="34" charset="0"/>
                <a:cs typeface="Times New Roman" panose="02020603050405020304" pitchFamily="18" charset="0"/>
              </a:rPr>
              <a:t>The main point I am going to be addressing is how the understanding of the second world war is going to further help establish a pathway towards figuring out solutions to the problems of today. Basically, the question is going to be “how the war, as an occurrence with an abundance of examples of every area of life involving events that it has, is still not thoroughly understood by today’s society, and how that brings about problems that have already been solved in the past.” I think by sticking to these two fields of research I can potentially come close to the reader’s and my personal understanding of how the acceptance and the continuous learning of the facts of the past will allow for a subconscious mechanism of moral building to occur. </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835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BDC"/>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E9F51BB-21F6-D259-A8D4-E75499160B4C}"/>
              </a:ext>
            </a:extLst>
          </p:cNvPr>
          <p:cNvSpPr>
            <a:spLocks noGrp="1"/>
          </p:cNvSpPr>
          <p:nvPr>
            <p:ph idx="1"/>
          </p:nvPr>
        </p:nvSpPr>
        <p:spPr>
          <a:xfrm>
            <a:off x="1121228" y="1781023"/>
            <a:ext cx="9829270" cy="4351338"/>
          </a:xfrm>
        </p:spPr>
        <p:txBody>
          <a:bodyPr>
            <a:normAutofit fontScale="92500"/>
          </a:bodyPr>
          <a:lstStyle/>
          <a:p>
            <a:pPr marL="0" indent="0">
              <a:lnSpc>
                <a:spcPct val="220000"/>
              </a:lnSpc>
              <a:spcAft>
                <a:spcPts val="800"/>
              </a:spcAft>
              <a:buNone/>
            </a:pPr>
            <a:r>
              <a:rPr lang="en-US" sz="2300" dirty="0">
                <a:effectLst/>
                <a:latin typeface="Agency FB" panose="020B0503020202020204" pitchFamily="34" charset="0"/>
                <a:ea typeface="Calibri" panose="020F0502020204030204" pitchFamily="34" charset="0"/>
              </a:rPr>
              <a:t>For the realization of my goal, I will need to go about the process step by step. I have chosen two documentary films which I will analyze that will help me illustrate all the points carefully and not dwell into details that may be too obvious or redundant. One of the documentaries I am going to use is the “Triumph of the Will” or “Triumphs des Willens” originally from German. This documentary will allow me to dissect the information regarding the ritualistic aspects of Nazi Germany and it also serves as many historians reason for believing that people were drawn into the whole scheme, because of said grandiose representations. </a:t>
            </a:r>
            <a:endParaRPr lang="ru-RU" sz="2000" dirty="0"/>
          </a:p>
        </p:txBody>
      </p:sp>
      <p:sp>
        <p:nvSpPr>
          <p:cNvPr id="6" name="Заголовок 1">
            <a:extLst>
              <a:ext uri="{FF2B5EF4-FFF2-40B4-BE49-F238E27FC236}">
                <a16:creationId xmlns:a16="http://schemas.microsoft.com/office/drawing/2014/main" id="{A63C14EB-58AE-9F12-2F6C-5AB48498D716}"/>
              </a:ext>
            </a:extLst>
          </p:cNvPr>
          <p:cNvSpPr txBox="1">
            <a:spLocks/>
          </p:cNvSpPr>
          <p:nvPr/>
        </p:nvSpPr>
        <p:spPr>
          <a:xfrm>
            <a:off x="1121228" y="680808"/>
            <a:ext cx="102325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gency FB" panose="020B0503020202020204" pitchFamily="34" charset="0"/>
              </a:rPr>
              <a:t>Methodology</a:t>
            </a:r>
            <a:endParaRPr lang="ru-RU" b="1" dirty="0"/>
          </a:p>
        </p:txBody>
      </p:sp>
    </p:spTree>
    <p:extLst>
      <p:ext uri="{BB962C8B-B14F-4D97-AF65-F5344CB8AC3E}">
        <p14:creationId xmlns:p14="http://schemas.microsoft.com/office/powerpoint/2010/main" val="335129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BDC"/>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CFFAF4-9DB9-E737-F4A9-0BC9B468B9F1}"/>
              </a:ext>
            </a:extLst>
          </p:cNvPr>
          <p:cNvSpPr>
            <a:spLocks noGrp="1"/>
          </p:cNvSpPr>
          <p:nvPr>
            <p:ph idx="1"/>
          </p:nvPr>
        </p:nvSpPr>
        <p:spPr>
          <a:xfrm>
            <a:off x="1121229" y="2006371"/>
            <a:ext cx="5915191" cy="4351338"/>
          </a:xfrm>
        </p:spPr>
        <p:txBody>
          <a:bodyPr>
            <a:normAutofit fontScale="92500" lnSpcReduction="20000"/>
          </a:bodyPr>
          <a:lstStyle/>
          <a:p>
            <a:pPr marL="0" marR="0" lvl="0" indent="0" algn="l" defTabSz="914400" rtl="0" eaLnBrk="1" fontAlgn="auto" latinLnBrk="0" hangingPunct="1">
              <a:lnSpc>
                <a:spcPct val="220000"/>
              </a:lnSpc>
              <a:spcBef>
                <a:spcPts val="1000"/>
              </a:spcBef>
              <a:spcAft>
                <a:spcPts val="800"/>
              </a:spcAft>
              <a:buClrTx/>
              <a:buSzTx/>
              <a:buNone/>
              <a:tabLst/>
              <a:defRPr/>
            </a:pPr>
            <a:r>
              <a:rPr kumimoji="0" lang="en-US" sz="20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rPr>
              <a:t>The Second documentary I am going to use is called “Ordinary Fascism” or originally in Russian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Обыкновенный фашизм</a:t>
            </a:r>
            <a:r>
              <a:rPr kumimoji="0" lang="en-US" sz="20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rPr>
              <a:t>.” </a:t>
            </a:r>
            <a:r>
              <a:rPr kumimoji="0" lang="en-US" sz="2000" b="0" i="0" u="none" strike="noStrike" kern="1200" cap="none" spc="0" normalizeH="0" baseline="0" noProof="0" dirty="0">
                <a:ln>
                  <a:noFill/>
                </a:ln>
                <a:solidFill>
                  <a:prstClr val="black"/>
                </a:solidFill>
                <a:effectLst/>
                <a:uLnTx/>
                <a:uFillTx/>
                <a:latin typeface="Agency FB" panose="020B0503020202020204" pitchFamily="34" charset="0"/>
                <a:ea typeface="Calibri" panose="020F0502020204030204" pitchFamily="34" charset="0"/>
                <a:cs typeface="Times New Roman" panose="02020603050405020304" pitchFamily="18" charset="0"/>
              </a:rPr>
              <a:t>It was made in 1965 in the Soviet Union and it is the gateway of understanding for the Soviet population at the time of what the war meant and how its end serves as an example for the world today. This film if filled with propaganda from the side of the Soviet government however it is still a great representation of the war through the eyes of the soviet citizen. </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
        <p:nvSpPr>
          <p:cNvPr id="6" name="Заголовок 1">
            <a:extLst>
              <a:ext uri="{FF2B5EF4-FFF2-40B4-BE49-F238E27FC236}">
                <a16:creationId xmlns:a16="http://schemas.microsoft.com/office/drawing/2014/main" id="{7671A733-3FB1-24D9-0020-ECFD3B8F7DBF}"/>
              </a:ext>
            </a:extLst>
          </p:cNvPr>
          <p:cNvSpPr txBox="1">
            <a:spLocks/>
          </p:cNvSpPr>
          <p:nvPr/>
        </p:nvSpPr>
        <p:spPr>
          <a:xfrm>
            <a:off x="1121228" y="680808"/>
            <a:ext cx="102325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gency FB" panose="020B0503020202020204" pitchFamily="34" charset="0"/>
              </a:rPr>
              <a:t>Methodology. continued</a:t>
            </a:r>
            <a:endParaRPr lang="ru-RU" b="1" dirty="0"/>
          </a:p>
        </p:txBody>
      </p:sp>
      <p:pic>
        <p:nvPicPr>
          <p:cNvPr id="4098" name="Picture 2" descr="Free download World War II Top World War Wallpapers World War Stories  [1280x1024] for your Desktop, Mobile &amp; Tablet | Explore 50+ World War Two  Wallpaper | WW2 Desktop Wallpaper,">
            <a:extLst>
              <a:ext uri="{FF2B5EF4-FFF2-40B4-BE49-F238E27FC236}">
                <a16:creationId xmlns:a16="http://schemas.microsoft.com/office/drawing/2014/main" id="{B28E55FC-6E54-2F89-C9CF-96BD0AB556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06" t="5528" b="12032"/>
          <a:stretch/>
        </p:blipFill>
        <p:spPr bwMode="auto">
          <a:xfrm>
            <a:off x="7750098" y="0"/>
            <a:ext cx="4441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a:extLst>
              <a:ext uri="{FF2B5EF4-FFF2-40B4-BE49-F238E27FC236}">
                <a16:creationId xmlns:a16="http://schemas.microsoft.com/office/drawing/2014/main" id="{0CE298BC-5598-D9E3-CB97-0C34874BA15F}"/>
              </a:ext>
            </a:extLst>
          </p:cNvPr>
          <p:cNvSpPr/>
          <p:nvPr/>
        </p:nvSpPr>
        <p:spPr>
          <a:xfrm>
            <a:off x="8198005" y="457201"/>
            <a:ext cx="3546088" cy="5900508"/>
          </a:xfrm>
          <a:prstGeom prst="rect">
            <a:avLst/>
          </a:prstGeom>
          <a:no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30591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World War II Wallpapers - Top Free World War II Backgrounds -  WallpaperAccess">
            <a:extLst>
              <a:ext uri="{FF2B5EF4-FFF2-40B4-BE49-F238E27FC236}">
                <a16:creationId xmlns:a16="http://schemas.microsoft.com/office/drawing/2014/main" id="{08E10927-42B6-7CA2-8402-0C670731C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2F6862C8-6D39-BE71-A6FD-D916DB74C256}"/>
              </a:ext>
            </a:extLst>
          </p:cNvPr>
          <p:cNvSpPr/>
          <p:nvPr/>
        </p:nvSpPr>
        <p:spPr>
          <a:xfrm>
            <a:off x="0" y="0"/>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id="{1D1EA3E9-9CCD-88F4-B9A6-E64792615D0B}"/>
              </a:ext>
            </a:extLst>
          </p:cNvPr>
          <p:cNvSpPr>
            <a:spLocks noGrp="1"/>
          </p:cNvSpPr>
          <p:nvPr>
            <p:ph idx="1"/>
          </p:nvPr>
        </p:nvSpPr>
        <p:spPr>
          <a:xfrm>
            <a:off x="1121228" y="1825625"/>
            <a:ext cx="9949544" cy="4351338"/>
          </a:xfrm>
        </p:spPr>
        <p:txBody>
          <a:bodyPr>
            <a:normAutofit fontScale="70000" lnSpcReduction="20000"/>
          </a:bodyPr>
          <a:lstStyle/>
          <a:p>
            <a:pPr>
              <a:lnSpc>
                <a:spcPct val="200000"/>
              </a:lnSpc>
              <a:spcAft>
                <a:spcPts val="800"/>
              </a:spcAft>
            </a:pPr>
            <a:r>
              <a:rPr lang="en-US" sz="280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The aspects of the Nazi regime are going to be thoroughly depicted with regards to their ritualistic, symbolic and philosophical connotations. </a:t>
            </a:r>
          </a:p>
          <a:p>
            <a:pPr>
              <a:lnSpc>
                <a:spcPct val="200000"/>
              </a:lnSpc>
              <a:spcAft>
                <a:spcPts val="800"/>
              </a:spcAft>
            </a:pPr>
            <a:r>
              <a:rPr lang="en-US" sz="280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Within the paper </a:t>
            </a:r>
            <a:r>
              <a:rPr lang="en-US" dirty="0">
                <a:solidFill>
                  <a:schemeClr val="bg1"/>
                </a:solidFill>
                <a:latin typeface="Agency FB" panose="020B0503020202020204" pitchFamily="34" charset="0"/>
                <a:ea typeface="Calibri" panose="020F0502020204030204" pitchFamily="34" charset="0"/>
                <a:cs typeface="Times New Roman" panose="02020603050405020304" pitchFamily="18" charset="0"/>
              </a:rPr>
              <a:t>I am </a:t>
            </a:r>
            <a:r>
              <a:rPr lang="en-US" sz="280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also going to go in depth within the propaganda concepts that the films have within them, as well as an overall aesthetic analysis of the films will be done on the premise of those elements acting as guide points for the aforementioned criteria.</a:t>
            </a:r>
            <a:endParaRPr lang="ru-RU"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800"/>
              </a:spcAft>
            </a:pPr>
            <a:r>
              <a:rPr lang="en-US" sz="280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rPr>
              <a:t>By using all of the abovementioned methods, I will hopefully explain the inner working systems of Nazi politics, ideology and dogmatism. </a:t>
            </a:r>
            <a:endParaRPr lang="ru-RU"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Заголовок 1">
            <a:extLst>
              <a:ext uri="{FF2B5EF4-FFF2-40B4-BE49-F238E27FC236}">
                <a16:creationId xmlns:a16="http://schemas.microsoft.com/office/drawing/2014/main" id="{2F1F2C38-DC6F-3682-B701-2ABDC9929C8C}"/>
              </a:ext>
            </a:extLst>
          </p:cNvPr>
          <p:cNvSpPr txBox="1">
            <a:spLocks/>
          </p:cNvSpPr>
          <p:nvPr/>
        </p:nvSpPr>
        <p:spPr>
          <a:xfrm>
            <a:off x="1121228" y="680808"/>
            <a:ext cx="102325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gency FB" panose="020B0503020202020204" pitchFamily="34" charset="0"/>
              </a:rPr>
              <a:t>The Process of Analysis</a:t>
            </a:r>
            <a:endParaRPr lang="ru-RU" b="1" dirty="0">
              <a:solidFill>
                <a:schemeClr val="bg1"/>
              </a:solidFill>
            </a:endParaRPr>
          </a:p>
        </p:txBody>
      </p:sp>
    </p:spTree>
    <p:extLst>
      <p:ext uri="{BB962C8B-B14F-4D97-AF65-F5344CB8AC3E}">
        <p14:creationId xmlns:p14="http://schemas.microsoft.com/office/powerpoint/2010/main" val="506787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BDC"/>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564638D-879B-6277-B527-8D9A756A39D4}"/>
              </a:ext>
            </a:extLst>
          </p:cNvPr>
          <p:cNvSpPr>
            <a:spLocks noGrp="1"/>
          </p:cNvSpPr>
          <p:nvPr>
            <p:ph idx="1"/>
          </p:nvPr>
        </p:nvSpPr>
        <p:spPr>
          <a:xfrm>
            <a:off x="1121229" y="2082800"/>
            <a:ext cx="5584372" cy="4351338"/>
          </a:xfrm>
        </p:spPr>
        <p:txBody>
          <a:bodyPr>
            <a:normAutofit fontScale="92500"/>
          </a:bodyPr>
          <a:lstStyle/>
          <a:p>
            <a:pPr>
              <a:lnSpc>
                <a:spcPct val="200000"/>
              </a:lnSpc>
              <a:buFont typeface="Wingdings" panose="05000000000000000000" pitchFamily="2" charset="2"/>
              <a:buChar char="§"/>
            </a:pPr>
            <a:r>
              <a:rPr lang="en-US" sz="2200" dirty="0">
                <a:latin typeface="Agency FB" panose="020B0503020202020204" pitchFamily="34" charset="0"/>
              </a:rPr>
              <a:t>It would be difficult to pinpoint exactly what kind of machinations the Nazi Regime used in order to spread influence over the populace but some things are fairly obvious.</a:t>
            </a:r>
          </a:p>
          <a:p>
            <a:pPr>
              <a:lnSpc>
                <a:spcPct val="150000"/>
              </a:lnSpc>
              <a:buFont typeface="Wingdings" panose="05000000000000000000" pitchFamily="2" charset="2"/>
              <a:buChar char="§"/>
            </a:pPr>
            <a:r>
              <a:rPr lang="en-US" sz="2200" dirty="0">
                <a:latin typeface="Agency FB" panose="020B0503020202020204" pitchFamily="34" charset="0"/>
              </a:rPr>
              <a:t>With the use of various communications channels and the establishment of certain “Nationalistic” rituals, The national socialist party managed to completely win over the majority of the German population. </a:t>
            </a:r>
            <a:endParaRPr lang="ru-RU" sz="2200" dirty="0"/>
          </a:p>
        </p:txBody>
      </p:sp>
      <p:sp>
        <p:nvSpPr>
          <p:cNvPr id="6" name="Заголовок 1">
            <a:extLst>
              <a:ext uri="{FF2B5EF4-FFF2-40B4-BE49-F238E27FC236}">
                <a16:creationId xmlns:a16="http://schemas.microsoft.com/office/drawing/2014/main" id="{EDB5524E-41E8-D0D9-C80C-6290C9D0C920}"/>
              </a:ext>
            </a:extLst>
          </p:cNvPr>
          <p:cNvSpPr txBox="1">
            <a:spLocks/>
          </p:cNvSpPr>
          <p:nvPr/>
        </p:nvSpPr>
        <p:spPr>
          <a:xfrm>
            <a:off x="1121228" y="680808"/>
            <a:ext cx="1023257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gency FB" panose="020B0503020202020204" pitchFamily="34" charset="0"/>
              </a:rPr>
              <a:t>The Nazi Propaganda Machine</a:t>
            </a:r>
            <a:endParaRPr lang="ru-RU" b="1" dirty="0"/>
          </a:p>
        </p:txBody>
      </p:sp>
      <p:pic>
        <p:nvPicPr>
          <p:cNvPr id="4098" name="Picture 2" descr="The Last Rescue key art | The last rescue, Military artwork, Military  challenge coins">
            <a:extLst>
              <a:ext uri="{FF2B5EF4-FFF2-40B4-BE49-F238E27FC236}">
                <a16:creationId xmlns:a16="http://schemas.microsoft.com/office/drawing/2014/main" id="{B93C285D-51BA-6EF5-A313-8A45B42726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03" r="3713" b="6181"/>
          <a:stretch/>
        </p:blipFill>
        <p:spPr bwMode="auto">
          <a:xfrm>
            <a:off x="7753350" y="0"/>
            <a:ext cx="4438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a:extLst>
              <a:ext uri="{FF2B5EF4-FFF2-40B4-BE49-F238E27FC236}">
                <a16:creationId xmlns:a16="http://schemas.microsoft.com/office/drawing/2014/main" id="{D4C46E0C-D8D7-B09D-2FFC-DBB754F516DC}"/>
              </a:ext>
            </a:extLst>
          </p:cNvPr>
          <p:cNvSpPr/>
          <p:nvPr/>
        </p:nvSpPr>
        <p:spPr>
          <a:xfrm>
            <a:off x="8198005" y="457201"/>
            <a:ext cx="3546088" cy="5900508"/>
          </a:xfrm>
          <a:prstGeom prst="rect">
            <a:avLst/>
          </a:prstGeom>
          <a:noFill/>
          <a:ln w="381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9470054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1983</Words>
  <Application>Microsoft Office PowerPoint</Application>
  <PresentationFormat>Широкоэкранный</PresentationFormat>
  <Paragraphs>74</Paragraphs>
  <Slides>17</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17</vt:i4>
      </vt:variant>
    </vt:vector>
  </HeadingPairs>
  <TitlesOfParts>
    <vt:vector size="25" baseType="lpstr">
      <vt:lpstr>Agency FB</vt:lpstr>
      <vt:lpstr>Arial</vt:lpstr>
      <vt:lpstr>Calibri</vt:lpstr>
      <vt:lpstr>Calibri Light</vt:lpstr>
      <vt:lpstr>Niagara Solid</vt:lpstr>
      <vt:lpstr>Times New Roman</vt:lpstr>
      <vt:lpstr>Wingdings</vt:lpstr>
      <vt:lpstr>Тема Office</vt:lpstr>
      <vt:lpstr>THE SECOND WORLD WAR: AN ANALYTICAL LOOK AT THE CONFLICT THROUGH THE PRISM OF THE DOCUMENTARY FILMS OF THE ERA.  </vt:lpstr>
      <vt:lpstr>Презентация PowerPoint</vt:lpstr>
      <vt:lpstr>Introduction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Second World War: An Analytical Look at the Conflict Through the Prism of the Documentary Films of the Era.</dc:title>
  <dc:creator>Hp</dc:creator>
  <cp:lastModifiedBy>Hp</cp:lastModifiedBy>
  <cp:revision>11</cp:revision>
  <dcterms:created xsi:type="dcterms:W3CDTF">2022-05-11T14:36:24Z</dcterms:created>
  <dcterms:modified xsi:type="dcterms:W3CDTF">2022-10-27T13:19:53Z</dcterms:modified>
</cp:coreProperties>
</file>