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10287000" cx="18288000"/>
  <p:notesSz cx="6858000" cy="9144000"/>
  <p:embeddedFontLst>
    <p:embeddedFont>
      <p:font typeface="Arimo"/>
      <p:regular r:id="rId16"/>
      <p:bold r:id="rId17"/>
      <p:italic r:id="rId18"/>
      <p:boldItalic r:id="rId19"/>
    </p:embeddedFont>
    <p:embeddedFont>
      <p:font typeface="Livvic"/>
      <p:bold r:id="rId20"/>
      <p:boldItalic r:id="rId21"/>
    </p:embeddedFont>
    <p:embeddedFont>
      <p:font typeface="Source Sans Pr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6" roundtripDataSignature="AMtx7miUSO0DEGDPNcZf+a9c10YPeH75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ivvic-bold.fntdata"/><Relationship Id="rId22" Type="http://schemas.openxmlformats.org/officeDocument/2006/relationships/font" Target="fonts/SourceSansPro-regular.fntdata"/><Relationship Id="rId21" Type="http://schemas.openxmlformats.org/officeDocument/2006/relationships/font" Target="fonts/Livvic-boldItalic.fntdata"/><Relationship Id="rId24" Type="http://schemas.openxmlformats.org/officeDocument/2006/relationships/font" Target="fonts/SourceSansPro-italic.fntdata"/><Relationship Id="rId23" Type="http://schemas.openxmlformats.org/officeDocument/2006/relationships/font" Target="fonts/SourceSans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SourceSansPr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rimo-bold.fntdata"/><Relationship Id="rId16" Type="http://schemas.openxmlformats.org/officeDocument/2006/relationships/font" Target="fonts/Arimo-regular.fntdata"/><Relationship Id="rId19" Type="http://schemas.openxmlformats.org/officeDocument/2006/relationships/font" Target="fonts/Arimo-boldItalic.fntdata"/><Relationship Id="rId18" Type="http://schemas.openxmlformats.org/officeDocument/2006/relationships/font" Target="fonts/Arim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1792288" y="612775"/>
            <a:ext cx="5486400" cy="4114800"/>
          </a:xfrm>
          <a:prstGeom prst="rect">
            <a:avLst/>
          </a:prstGeom>
          <a:noFill/>
          <a:ln>
            <a:noFill/>
          </a:ln>
        </p:spPr>
      </p:sp>
      <p:sp>
        <p:nvSpPr>
          <p:cNvPr id="64" name="Google Shape;64;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14627263" y="167855"/>
            <a:ext cx="3660737" cy="622325"/>
          </a:xfrm>
          <a:prstGeom prst="rect">
            <a:avLst/>
          </a:prstGeom>
          <a:noFill/>
          <a:ln>
            <a:noFill/>
          </a:ln>
        </p:spPr>
      </p:pic>
      <p:pic>
        <p:nvPicPr>
          <p:cNvPr id="85" name="Google Shape;85;p1"/>
          <p:cNvPicPr preferRelativeResize="0"/>
          <p:nvPr/>
        </p:nvPicPr>
        <p:blipFill rotWithShape="1">
          <a:blip r:embed="rId4">
            <a:alphaModFix/>
          </a:blip>
          <a:srcRect b="0" l="0" r="6282" t="0"/>
          <a:stretch/>
        </p:blipFill>
        <p:spPr>
          <a:xfrm>
            <a:off x="9144000" y="1240654"/>
            <a:ext cx="9144000" cy="7805691"/>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2553346" y="1693049"/>
            <a:ext cx="2550601" cy="1702526"/>
          </a:xfrm>
          <a:prstGeom prst="rect">
            <a:avLst/>
          </a:prstGeom>
          <a:noFill/>
          <a:ln>
            <a:noFill/>
          </a:ln>
        </p:spPr>
      </p:pic>
      <p:sp>
        <p:nvSpPr>
          <p:cNvPr id="87" name="Google Shape;87;p1"/>
          <p:cNvSpPr txBox="1"/>
          <p:nvPr/>
        </p:nvSpPr>
        <p:spPr>
          <a:xfrm>
            <a:off x="1028700" y="4238084"/>
            <a:ext cx="6990119" cy="3226018"/>
          </a:xfrm>
          <a:prstGeom prst="rect">
            <a:avLst/>
          </a:prstGeom>
          <a:noFill/>
          <a:ln>
            <a:noFill/>
          </a:ln>
        </p:spPr>
        <p:txBody>
          <a:bodyPr anchorCtr="0" anchor="t" bIns="0" lIns="0" spcFirstLastPara="1" rIns="0" wrap="square" tIns="0">
            <a:spAutoFit/>
          </a:bodyPr>
          <a:lstStyle/>
          <a:p>
            <a:pPr indent="0" lvl="0" marL="0" marR="0" rtl="0" algn="l">
              <a:lnSpc>
                <a:spcPct val="95003"/>
              </a:lnSpc>
              <a:spcBef>
                <a:spcPts val="0"/>
              </a:spcBef>
              <a:spcAft>
                <a:spcPts val="0"/>
              </a:spcAft>
              <a:buNone/>
            </a:pPr>
            <a:r>
              <a:rPr b="1" i="0" lang="en-US" sz="8787" u="none" cap="none" strike="noStrike">
                <a:solidFill>
                  <a:srgbClr val="000000"/>
                </a:solidFill>
                <a:latin typeface="Livvic"/>
                <a:ea typeface="Livvic"/>
                <a:cs typeface="Livvic"/>
                <a:sym typeface="Livvic"/>
              </a:rPr>
              <a:t>"BONSAI"</a:t>
            </a:r>
            <a:endParaRPr/>
          </a:p>
          <a:p>
            <a:pPr indent="0" lvl="0" marL="0" marR="0" rtl="0" algn="l">
              <a:lnSpc>
                <a:spcPct val="95003"/>
              </a:lnSpc>
              <a:spcBef>
                <a:spcPts val="0"/>
              </a:spcBef>
              <a:spcAft>
                <a:spcPts val="0"/>
              </a:spcAft>
              <a:buNone/>
            </a:pPr>
            <a:r>
              <a:rPr b="1" i="0" lang="en-US" sz="8787" u="none" cap="none" strike="noStrike">
                <a:solidFill>
                  <a:srgbClr val="000000"/>
                </a:solidFill>
                <a:latin typeface="Livvic"/>
                <a:ea typeface="Livvic"/>
                <a:cs typeface="Livvic"/>
                <a:sym typeface="Livvic"/>
              </a:rPr>
              <a:t>CHILDREN'S MAGAZINE</a:t>
            </a:r>
            <a:endParaRPr/>
          </a:p>
        </p:txBody>
      </p:sp>
      <p:sp>
        <p:nvSpPr>
          <p:cNvPr id="88" name="Google Shape;88;p1"/>
          <p:cNvSpPr txBox="1"/>
          <p:nvPr/>
        </p:nvSpPr>
        <p:spPr>
          <a:xfrm>
            <a:off x="85725" y="9825990"/>
            <a:ext cx="572271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A9D5A6"/>
                </a:solidFill>
                <a:latin typeface="Livvic"/>
                <a:ea typeface="Livvic"/>
                <a:cs typeface="Livvic"/>
                <a:sym typeface="Livvic"/>
              </a:rPr>
              <a:t>CAPSTONE PROJECT PRESENTATION</a:t>
            </a:r>
            <a:endParaRPr/>
          </a:p>
        </p:txBody>
      </p:sp>
      <p:sp>
        <p:nvSpPr>
          <p:cNvPr id="89" name="Google Shape;89;p1"/>
          <p:cNvSpPr txBox="1"/>
          <p:nvPr/>
        </p:nvSpPr>
        <p:spPr>
          <a:xfrm>
            <a:off x="275702" y="266305"/>
            <a:ext cx="4555200" cy="42570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1" i="0" lang="en-US" sz="2100" u="none" cap="none" strike="noStrike">
                <a:solidFill>
                  <a:srgbClr val="000000"/>
                </a:solidFill>
                <a:latin typeface="Livvic"/>
                <a:ea typeface="Livvic"/>
                <a:cs typeface="Livvic"/>
                <a:sym typeface="Livvic"/>
              </a:rPr>
              <a:t>SONA AVAGYAN</a:t>
            </a:r>
            <a:endParaRPr/>
          </a:p>
          <a:p>
            <a:pPr indent="0" lvl="0" marL="0" marR="0" rtl="0" algn="l">
              <a:lnSpc>
                <a:spcPct val="175000"/>
              </a:lnSpc>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10"/>
          <p:cNvPicPr preferRelativeResize="0"/>
          <p:nvPr/>
        </p:nvPicPr>
        <p:blipFill rotWithShape="1">
          <a:blip r:embed="rId3">
            <a:alphaModFix/>
          </a:blip>
          <a:srcRect b="0" l="0" r="0" t="0"/>
          <a:stretch/>
        </p:blipFill>
        <p:spPr>
          <a:xfrm>
            <a:off x="9144000" y="-37371"/>
            <a:ext cx="10324062" cy="10361741"/>
          </a:xfrm>
          <a:prstGeom prst="rect">
            <a:avLst/>
          </a:prstGeom>
          <a:noFill/>
          <a:ln>
            <a:noFill/>
          </a:ln>
        </p:spPr>
      </p:pic>
      <p:pic>
        <p:nvPicPr>
          <p:cNvPr id="218" name="Google Shape;218;p10"/>
          <p:cNvPicPr preferRelativeResize="0"/>
          <p:nvPr/>
        </p:nvPicPr>
        <p:blipFill rotWithShape="1">
          <a:blip r:embed="rId4">
            <a:alphaModFix/>
          </a:blip>
          <a:srcRect b="0" l="5626" r="5625" t="0"/>
          <a:stretch/>
        </p:blipFill>
        <p:spPr>
          <a:xfrm>
            <a:off x="2751322" y="1838579"/>
            <a:ext cx="3740753" cy="3006459"/>
          </a:xfrm>
          <a:prstGeom prst="rect">
            <a:avLst/>
          </a:prstGeom>
          <a:noFill/>
          <a:ln>
            <a:noFill/>
          </a:ln>
        </p:spPr>
      </p:pic>
      <p:sp>
        <p:nvSpPr>
          <p:cNvPr id="219" name="Google Shape;219;p10"/>
          <p:cNvSpPr txBox="1"/>
          <p:nvPr/>
        </p:nvSpPr>
        <p:spPr>
          <a:xfrm>
            <a:off x="1874258" y="5295900"/>
            <a:ext cx="5494881" cy="774700"/>
          </a:xfrm>
          <a:prstGeom prst="rect">
            <a:avLst/>
          </a:prstGeom>
          <a:noFill/>
          <a:ln>
            <a:noFill/>
          </a:ln>
        </p:spPr>
        <p:txBody>
          <a:bodyPr anchorCtr="0" anchor="t" bIns="0" lIns="0" spcFirstLastPara="1" rIns="0" wrap="square" tIns="0">
            <a:spAutoFit/>
          </a:bodyPr>
          <a:lstStyle/>
          <a:p>
            <a:pPr indent="0" lvl="0" marL="0" marR="0" rtl="0" algn="ctr">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THANK YOU!</a:t>
            </a:r>
            <a:endParaRPr/>
          </a:p>
        </p:txBody>
      </p:sp>
      <p:sp>
        <p:nvSpPr>
          <p:cNvPr id="220" name="Google Shape;220;p10"/>
          <p:cNvSpPr txBox="1"/>
          <p:nvPr/>
        </p:nvSpPr>
        <p:spPr>
          <a:xfrm>
            <a:off x="1362704" y="8993506"/>
            <a:ext cx="6517989" cy="264794"/>
          </a:xfrm>
          <a:prstGeom prst="rect">
            <a:avLst/>
          </a:prstGeom>
          <a:noFill/>
          <a:ln>
            <a:noFill/>
          </a:ln>
        </p:spPr>
        <p:txBody>
          <a:bodyPr anchorCtr="0" anchor="t" bIns="0" lIns="0" spcFirstLastPara="1" rIns="0" wrap="square" tIns="0">
            <a:spAutoFit/>
          </a:bodyPr>
          <a:lstStyle/>
          <a:p>
            <a:pPr indent="0" lvl="0" marL="0" marR="0" rtl="0" algn="ctr">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BONSAI.NATURECAT@GMAIL.COM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b="0" l="0" r="0" t="0"/>
          <a:stretch/>
        </p:blipFill>
        <p:spPr>
          <a:xfrm>
            <a:off x="-4114800" y="0"/>
            <a:ext cx="10287000" cy="10287000"/>
          </a:xfrm>
          <a:prstGeom prst="rect">
            <a:avLst/>
          </a:prstGeom>
          <a:noFill/>
          <a:ln>
            <a:noFill/>
          </a:ln>
        </p:spPr>
      </p:pic>
      <p:sp>
        <p:nvSpPr>
          <p:cNvPr id="95" name="Google Shape;95;p2"/>
          <p:cNvSpPr txBox="1"/>
          <p:nvPr/>
        </p:nvSpPr>
        <p:spPr>
          <a:xfrm>
            <a:off x="10304655" y="966039"/>
            <a:ext cx="4107886" cy="774700"/>
          </a:xfrm>
          <a:prstGeom prst="rect">
            <a:avLst/>
          </a:prstGeom>
          <a:noFill/>
          <a:ln>
            <a:noFill/>
          </a:ln>
        </p:spPr>
        <p:txBody>
          <a:bodyPr anchorCtr="0" anchor="t" bIns="0" lIns="0" spcFirstLastPara="1" rIns="0" wrap="square" tIns="0">
            <a:spAutoFit/>
          </a:bodyPr>
          <a:lstStyle/>
          <a:p>
            <a:pPr indent="0" lvl="0" marL="0" marR="0" rtl="0" algn="l">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ABSTRACT</a:t>
            </a:r>
            <a:endParaRPr/>
          </a:p>
        </p:txBody>
      </p:sp>
      <p:sp>
        <p:nvSpPr>
          <p:cNvPr id="96" name="Google Shape;96;p2"/>
          <p:cNvSpPr txBox="1"/>
          <p:nvPr/>
        </p:nvSpPr>
        <p:spPr>
          <a:xfrm>
            <a:off x="6512984" y="2614288"/>
            <a:ext cx="10746316" cy="19894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Having grown up reading and contributing to children’s magazines, made me fall in love with reading. With the rise of the popularity of the internet, many children are deprived of the experience of starting to read books, as video content has started to replace text and shorten the attention spans of consumers. This results in early anxiety to face long books.</a:t>
            </a:r>
            <a:endParaRPr/>
          </a:p>
        </p:txBody>
      </p:sp>
      <p:sp>
        <p:nvSpPr>
          <p:cNvPr id="97" name="Google Shape;97;p2"/>
          <p:cNvSpPr txBox="1"/>
          <p:nvPr/>
        </p:nvSpPr>
        <p:spPr>
          <a:xfrm>
            <a:off x="6512984" y="5095875"/>
            <a:ext cx="10746316" cy="31896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 My capstone project, a children’s magazine called “Bonsai,” aims to nurture a love for reading in Armenian middle schoolers. It concentrates on nature and the environment, emphasizing their importance and promoting a more eco-friendly lifestyle starting from a young age, while being entertaining and colorful to catch attention. The first issue of “Bonsai” has sections on environmental holidays, plants and their mythical origins, inspiring young people, ecotourism, and a fun personality quiz. The overall magazine tells stories and gives fun facts and tips about nature and the environment .</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Source Sans Pro"/>
              <a:ea typeface="Source Sans Pro"/>
              <a:cs typeface="Source Sans Pro"/>
              <a:sym typeface="Source Sans Pro"/>
            </a:endParaRPr>
          </a:p>
        </p:txBody>
      </p:sp>
      <p:sp>
        <p:nvSpPr>
          <p:cNvPr id="98" name="Google Shape;98;p2"/>
          <p:cNvSpPr/>
          <p:nvPr/>
        </p:nvSpPr>
        <p:spPr>
          <a:xfrm>
            <a:off x="6512984" y="8799621"/>
            <a:ext cx="11142252" cy="841633"/>
          </a:xfrm>
          <a:custGeom>
            <a:rect b="b" l="l" r="r" t="t"/>
            <a:pathLst>
              <a:path extrusionOk="0" h="310222" w="4106981">
                <a:moveTo>
                  <a:pt x="0" y="0"/>
                </a:moveTo>
                <a:lnTo>
                  <a:pt x="4106981" y="0"/>
                </a:lnTo>
                <a:lnTo>
                  <a:pt x="4106981" y="310222"/>
                </a:lnTo>
                <a:lnTo>
                  <a:pt x="0" y="310222"/>
                </a:lnTo>
                <a:close/>
              </a:path>
            </a:pathLst>
          </a:custGeom>
          <a:solidFill>
            <a:srgbClr val="A9D5A6"/>
          </a:solidFill>
          <a:ln>
            <a:noFill/>
          </a:ln>
        </p:spPr>
      </p:sp>
      <p:sp>
        <p:nvSpPr>
          <p:cNvPr id="99" name="Google Shape;99;p2"/>
          <p:cNvSpPr txBox="1"/>
          <p:nvPr/>
        </p:nvSpPr>
        <p:spPr>
          <a:xfrm>
            <a:off x="6811952" y="9016434"/>
            <a:ext cx="10843284" cy="36990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90" u="none" cap="none" strike="noStrike">
                <a:solidFill>
                  <a:srgbClr val="FFFFFF"/>
                </a:solidFill>
                <a:latin typeface="Livvic"/>
                <a:ea typeface="Livvic"/>
                <a:cs typeface="Livvic"/>
                <a:sym typeface="Livvic"/>
              </a:rPr>
              <a:t>“BONSAI” IS THE FIRST STEPPING STONE INTO THE WORLD OF LITERATURE.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3"/>
          <p:cNvPicPr preferRelativeResize="0"/>
          <p:nvPr/>
        </p:nvPicPr>
        <p:blipFill rotWithShape="1">
          <a:blip r:embed="rId3">
            <a:alphaModFix/>
          </a:blip>
          <a:srcRect b="0" l="0" r="0" t="0"/>
          <a:stretch/>
        </p:blipFill>
        <p:spPr>
          <a:xfrm rot="-5400000">
            <a:off x="10149589" y="2148589"/>
            <a:ext cx="8140039" cy="8136784"/>
          </a:xfrm>
          <a:prstGeom prst="rect">
            <a:avLst/>
          </a:prstGeom>
          <a:noFill/>
          <a:ln>
            <a:noFill/>
          </a:ln>
        </p:spPr>
      </p:pic>
      <p:sp>
        <p:nvSpPr>
          <p:cNvPr id="105" name="Google Shape;105;p3"/>
          <p:cNvSpPr txBox="1"/>
          <p:nvPr/>
        </p:nvSpPr>
        <p:spPr>
          <a:xfrm>
            <a:off x="10734860" y="962025"/>
            <a:ext cx="6467688" cy="774700"/>
          </a:xfrm>
          <a:prstGeom prst="rect">
            <a:avLst/>
          </a:prstGeom>
          <a:noFill/>
          <a:ln>
            <a:noFill/>
          </a:ln>
        </p:spPr>
        <p:txBody>
          <a:bodyPr anchorCtr="0" anchor="t" bIns="0" lIns="0" spcFirstLastPara="1" rIns="0" wrap="square" tIns="0">
            <a:spAutoFit/>
          </a:bodyPr>
          <a:lstStyle/>
          <a:p>
            <a:pPr indent="0" lvl="0" marL="0" marR="0" rtl="0" algn="r">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INTRODUCTION</a:t>
            </a:r>
            <a:endParaRPr/>
          </a:p>
        </p:txBody>
      </p:sp>
      <p:sp>
        <p:nvSpPr>
          <p:cNvPr id="106" name="Google Shape;106;p3"/>
          <p:cNvSpPr txBox="1"/>
          <p:nvPr/>
        </p:nvSpPr>
        <p:spPr>
          <a:xfrm>
            <a:off x="1028700" y="1171575"/>
            <a:ext cx="3647223" cy="28130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WHAT IS "BONSAI"?</a:t>
            </a:r>
            <a:endParaRPr/>
          </a:p>
        </p:txBody>
      </p:sp>
      <p:sp>
        <p:nvSpPr>
          <p:cNvPr id="107" name="Google Shape;107;p3"/>
          <p:cNvSpPr txBox="1"/>
          <p:nvPr/>
        </p:nvSpPr>
        <p:spPr>
          <a:xfrm>
            <a:off x="1028700" y="3973503"/>
            <a:ext cx="3647223" cy="28130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WHO IS IT FOR?</a:t>
            </a:r>
            <a:endParaRPr/>
          </a:p>
        </p:txBody>
      </p:sp>
      <p:sp>
        <p:nvSpPr>
          <p:cNvPr id="108" name="Google Shape;108;p3"/>
          <p:cNvSpPr txBox="1"/>
          <p:nvPr/>
        </p:nvSpPr>
        <p:spPr>
          <a:xfrm>
            <a:off x="1028700" y="6377670"/>
            <a:ext cx="5666665" cy="28130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WHERE IS IT AVAILABLE?</a:t>
            </a:r>
            <a:endParaRPr/>
          </a:p>
        </p:txBody>
      </p:sp>
      <p:sp>
        <p:nvSpPr>
          <p:cNvPr id="109" name="Google Shape;109;p3"/>
          <p:cNvSpPr txBox="1"/>
          <p:nvPr/>
        </p:nvSpPr>
        <p:spPr>
          <a:xfrm>
            <a:off x="1028700" y="1595817"/>
            <a:ext cx="8115300" cy="15894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"Bonsai" is an environmental children's magazine. It teaches how important it is to care for the nature with stories and examples. The magazine also has sections dedicated to mythology and games.</a:t>
            </a:r>
            <a:endParaRPr/>
          </a:p>
        </p:txBody>
      </p:sp>
      <p:sp>
        <p:nvSpPr>
          <p:cNvPr id="110" name="Google Shape;110;p3"/>
          <p:cNvSpPr txBox="1"/>
          <p:nvPr/>
        </p:nvSpPr>
        <p:spPr>
          <a:xfrm>
            <a:off x="1028700" y="4397744"/>
            <a:ext cx="8115300"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Created for Armenian middle schoolers, the magazine's target audience are children aged 8-12 who can read in Armenian, as "Bonsai" is entirely written in Armenian. </a:t>
            </a:r>
            <a:endParaRPr/>
          </a:p>
        </p:txBody>
      </p:sp>
      <p:sp>
        <p:nvSpPr>
          <p:cNvPr id="111" name="Google Shape;111;p3"/>
          <p:cNvSpPr txBox="1"/>
          <p:nvPr/>
        </p:nvSpPr>
        <p:spPr>
          <a:xfrm>
            <a:off x="1028700" y="6801912"/>
            <a:ext cx="8115300" cy="7893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Currently, the magazine is only available in a digital format, but there are plans to print it in the future.</a:t>
            </a:r>
            <a:endParaRPr/>
          </a:p>
        </p:txBody>
      </p:sp>
      <p:grpSp>
        <p:nvGrpSpPr>
          <p:cNvPr id="112" name="Google Shape;112;p3"/>
          <p:cNvGrpSpPr/>
          <p:nvPr/>
        </p:nvGrpSpPr>
        <p:grpSpPr>
          <a:xfrm>
            <a:off x="1028700" y="8736901"/>
            <a:ext cx="5266902" cy="1042797"/>
            <a:chOff x="0" y="0"/>
            <a:chExt cx="7022536" cy="1390396"/>
          </a:xfrm>
        </p:grpSpPr>
        <p:sp>
          <p:nvSpPr>
            <p:cNvPr id="113" name="Google Shape;113;p3"/>
            <p:cNvSpPr/>
            <p:nvPr/>
          </p:nvSpPr>
          <p:spPr>
            <a:xfrm>
              <a:off x="0" y="0"/>
              <a:ext cx="7022536" cy="1390396"/>
            </a:xfrm>
            <a:custGeom>
              <a:rect b="b" l="l" r="r" t="t"/>
              <a:pathLst>
                <a:path extrusionOk="0" h="1542742" w="7791996">
                  <a:moveTo>
                    <a:pt x="7791996" y="771371"/>
                  </a:moveTo>
                  <a:lnTo>
                    <a:pt x="7791996" y="771371"/>
                  </a:lnTo>
                  <a:cubicBezTo>
                    <a:pt x="7791996" y="1114244"/>
                    <a:pt x="7363625" y="1542742"/>
                    <a:pt x="6835051" y="1542742"/>
                  </a:cubicBezTo>
                  <a:lnTo>
                    <a:pt x="956945" y="1542742"/>
                  </a:lnTo>
                  <a:cubicBezTo>
                    <a:pt x="428371" y="1542742"/>
                    <a:pt x="0" y="1114244"/>
                    <a:pt x="0" y="771371"/>
                  </a:cubicBezTo>
                  <a:lnTo>
                    <a:pt x="0" y="771371"/>
                  </a:lnTo>
                  <a:cubicBezTo>
                    <a:pt x="0" y="428371"/>
                    <a:pt x="428371" y="0"/>
                    <a:pt x="956945" y="0"/>
                  </a:cubicBezTo>
                  <a:lnTo>
                    <a:pt x="6835051" y="0"/>
                  </a:lnTo>
                  <a:cubicBezTo>
                    <a:pt x="7363498" y="0"/>
                    <a:pt x="7791996" y="428371"/>
                    <a:pt x="7791996" y="771371"/>
                  </a:cubicBezTo>
                  <a:close/>
                </a:path>
              </a:pathLst>
            </a:custGeom>
            <a:solidFill>
              <a:srgbClr val="A9D5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txBox="1"/>
            <p:nvPr/>
          </p:nvSpPr>
          <p:spPr>
            <a:xfrm>
              <a:off x="565817" y="440186"/>
              <a:ext cx="5890901" cy="4719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90" u="sng" cap="none" strike="noStrike">
                  <a:solidFill>
                    <a:srgbClr val="FFFFFF"/>
                  </a:solidFill>
                  <a:latin typeface="Livvic"/>
                  <a:ea typeface="Livvic"/>
                  <a:cs typeface="Livvic"/>
                  <a:sym typeface="Livvic"/>
                </a:rPr>
                <a:t>CLICK HERE TO READ "BONSAI"</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b="0" l="6422" r="6422" t="0"/>
          <a:stretch/>
        </p:blipFill>
        <p:spPr>
          <a:xfrm>
            <a:off x="14974711" y="7357344"/>
            <a:ext cx="2674944" cy="2218269"/>
          </a:xfrm>
          <a:prstGeom prst="rect">
            <a:avLst/>
          </a:prstGeom>
          <a:noFill/>
          <a:ln>
            <a:noFill/>
          </a:ln>
        </p:spPr>
      </p:pic>
      <p:sp>
        <p:nvSpPr>
          <p:cNvPr id="120" name="Google Shape;120;p4"/>
          <p:cNvSpPr txBox="1"/>
          <p:nvPr/>
        </p:nvSpPr>
        <p:spPr>
          <a:xfrm>
            <a:off x="3163944" y="473075"/>
            <a:ext cx="11471475" cy="774700"/>
          </a:xfrm>
          <a:prstGeom prst="rect">
            <a:avLst/>
          </a:prstGeom>
          <a:noFill/>
          <a:ln>
            <a:noFill/>
          </a:ln>
        </p:spPr>
        <p:txBody>
          <a:bodyPr anchorCtr="0" anchor="t" bIns="0" lIns="0" spcFirstLastPara="1" rIns="0" wrap="square" tIns="0">
            <a:spAutoFit/>
          </a:bodyPr>
          <a:lstStyle/>
          <a:p>
            <a:pPr indent="0" lvl="0" marL="0" marR="0" rtl="0" algn="ctr">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SECTIONS OF THE MAGAZINE</a:t>
            </a:r>
            <a:endParaRPr/>
          </a:p>
        </p:txBody>
      </p:sp>
      <p:sp>
        <p:nvSpPr>
          <p:cNvPr id="121" name="Google Shape;121;p4"/>
          <p:cNvSpPr txBox="1"/>
          <p:nvPr/>
        </p:nvSpPr>
        <p:spPr>
          <a:xfrm>
            <a:off x="1158926" y="3917242"/>
            <a:ext cx="2352082" cy="706882"/>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2799" u="none" cap="none" strike="noStrike">
                <a:solidFill>
                  <a:srgbClr val="A9D5A6"/>
                </a:solidFill>
                <a:latin typeface="Livvic"/>
                <a:ea typeface="Livvic"/>
                <a:cs typeface="Livvic"/>
                <a:sym typeface="Livvic"/>
              </a:rPr>
              <a:t>INTRO AND CALENDAR</a:t>
            </a:r>
            <a:endParaRPr/>
          </a:p>
        </p:txBody>
      </p:sp>
      <p:sp>
        <p:nvSpPr>
          <p:cNvPr id="122" name="Google Shape;122;p4"/>
          <p:cNvSpPr txBox="1"/>
          <p:nvPr/>
        </p:nvSpPr>
        <p:spPr>
          <a:xfrm>
            <a:off x="4437985" y="7995579"/>
            <a:ext cx="2352082" cy="363982"/>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2799" u="none" cap="none" strike="noStrike">
                <a:solidFill>
                  <a:srgbClr val="A9D5A6"/>
                </a:solidFill>
                <a:latin typeface="Livvic"/>
                <a:ea typeface="Livvic"/>
                <a:cs typeface="Livvic"/>
                <a:sym typeface="Livvic"/>
              </a:rPr>
              <a:t>MYTHOLOGY</a:t>
            </a:r>
            <a:endParaRPr/>
          </a:p>
        </p:txBody>
      </p:sp>
      <p:sp>
        <p:nvSpPr>
          <p:cNvPr id="123" name="Google Shape;123;p4"/>
          <p:cNvSpPr txBox="1"/>
          <p:nvPr/>
        </p:nvSpPr>
        <p:spPr>
          <a:xfrm>
            <a:off x="10579941" y="7995579"/>
            <a:ext cx="2618782" cy="363982"/>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2799" u="none" cap="none" strike="noStrike">
                <a:solidFill>
                  <a:srgbClr val="A9D5A6"/>
                </a:solidFill>
                <a:latin typeface="Livvic"/>
                <a:ea typeface="Livvic"/>
                <a:cs typeface="Livvic"/>
                <a:sym typeface="Livvic"/>
              </a:rPr>
              <a:t>ECOTOURISM</a:t>
            </a:r>
            <a:endParaRPr/>
          </a:p>
        </p:txBody>
      </p:sp>
      <p:sp>
        <p:nvSpPr>
          <p:cNvPr id="124" name="Google Shape;124;p4"/>
          <p:cNvSpPr txBox="1"/>
          <p:nvPr/>
        </p:nvSpPr>
        <p:spPr>
          <a:xfrm>
            <a:off x="6923417" y="3917242"/>
            <a:ext cx="3952527" cy="363982"/>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2799" u="none" cap="none" strike="noStrike">
                <a:solidFill>
                  <a:srgbClr val="A9D5A6"/>
                </a:solidFill>
                <a:latin typeface="Livvic"/>
                <a:ea typeface="Livvic"/>
                <a:cs typeface="Livvic"/>
                <a:sym typeface="Livvic"/>
              </a:rPr>
              <a:t>ENVIRONMENTALIST</a:t>
            </a:r>
            <a:endParaRPr/>
          </a:p>
        </p:txBody>
      </p:sp>
      <p:sp>
        <p:nvSpPr>
          <p:cNvPr id="125" name="Google Shape;125;p4"/>
          <p:cNvSpPr txBox="1"/>
          <p:nvPr/>
        </p:nvSpPr>
        <p:spPr>
          <a:xfrm>
            <a:off x="13712198" y="3917242"/>
            <a:ext cx="2925578" cy="706882"/>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1" i="0" lang="en-US" sz="2799" u="none" cap="none" strike="noStrike">
                <a:solidFill>
                  <a:srgbClr val="A9D5A6"/>
                </a:solidFill>
                <a:latin typeface="Livvic"/>
                <a:ea typeface="Livvic"/>
                <a:cs typeface="Livvic"/>
                <a:sym typeface="Livvic"/>
              </a:rPr>
              <a:t>PERSONALITY QUIZ</a:t>
            </a:r>
            <a:endParaRPr/>
          </a:p>
        </p:txBody>
      </p:sp>
      <p:sp>
        <p:nvSpPr>
          <p:cNvPr id="126" name="Google Shape;126;p4"/>
          <p:cNvSpPr txBox="1"/>
          <p:nvPr/>
        </p:nvSpPr>
        <p:spPr>
          <a:xfrm>
            <a:off x="358703" y="4624124"/>
            <a:ext cx="3952527" cy="15894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This part introduces the mascot Bonsai and talks about the world environmental holidays in June.</a:t>
            </a:r>
            <a:endParaRPr/>
          </a:p>
        </p:txBody>
      </p:sp>
      <p:sp>
        <p:nvSpPr>
          <p:cNvPr id="127" name="Google Shape;127;p4"/>
          <p:cNvSpPr txBox="1"/>
          <p:nvPr/>
        </p:nvSpPr>
        <p:spPr>
          <a:xfrm>
            <a:off x="3566076" y="8502436"/>
            <a:ext cx="4095901" cy="1189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An article on the mythical origins of sunflowers and fun facts about them.</a:t>
            </a:r>
            <a:endParaRPr/>
          </a:p>
        </p:txBody>
      </p:sp>
      <p:sp>
        <p:nvSpPr>
          <p:cNvPr id="128" name="Google Shape;128;p4"/>
          <p:cNvSpPr txBox="1"/>
          <p:nvPr/>
        </p:nvSpPr>
        <p:spPr>
          <a:xfrm>
            <a:off x="9913069" y="8502436"/>
            <a:ext cx="3952527" cy="3892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An article on ecotourism.</a:t>
            </a:r>
            <a:endParaRPr/>
          </a:p>
        </p:txBody>
      </p:sp>
      <p:sp>
        <p:nvSpPr>
          <p:cNvPr id="129" name="Google Shape;129;p4"/>
          <p:cNvSpPr txBox="1"/>
          <p:nvPr/>
        </p:nvSpPr>
        <p:spPr>
          <a:xfrm>
            <a:off x="6314079" y="4344037"/>
            <a:ext cx="5171205" cy="1189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An article about the young Armenian environmentalist Narek Ohanyan with some tips on being more eco-friendly.</a:t>
            </a:r>
            <a:endParaRPr/>
          </a:p>
        </p:txBody>
      </p:sp>
      <p:sp>
        <p:nvSpPr>
          <p:cNvPr id="130" name="Google Shape;130;p4"/>
          <p:cNvSpPr txBox="1"/>
          <p:nvPr/>
        </p:nvSpPr>
        <p:spPr>
          <a:xfrm>
            <a:off x="13090674" y="4624124"/>
            <a:ext cx="4168626" cy="1189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 fun personality quiz that also gives some information about different types of trees.</a:t>
            </a:r>
            <a:endParaRPr/>
          </a:p>
        </p:txBody>
      </p:sp>
      <p:sp>
        <p:nvSpPr>
          <p:cNvPr id="131" name="Google Shape;131;p4"/>
          <p:cNvSpPr txBox="1"/>
          <p:nvPr/>
        </p:nvSpPr>
        <p:spPr>
          <a:xfrm>
            <a:off x="1445405" y="2725737"/>
            <a:ext cx="1779125" cy="1134355"/>
          </a:xfrm>
          <a:prstGeom prst="rect">
            <a:avLst/>
          </a:prstGeom>
          <a:noFill/>
          <a:ln>
            <a:noFill/>
          </a:ln>
        </p:spPr>
        <p:txBody>
          <a:bodyPr anchorCtr="0" anchor="t" bIns="0" lIns="0" spcFirstLastPara="1" rIns="0" wrap="square" tIns="0">
            <a:spAutoFit/>
          </a:bodyPr>
          <a:lstStyle/>
          <a:p>
            <a:pPr indent="0" lvl="0" marL="0" marR="0" rtl="0" algn="ctr">
              <a:lnSpc>
                <a:spcPct val="65004"/>
              </a:lnSpc>
              <a:spcBef>
                <a:spcPts val="0"/>
              </a:spcBef>
              <a:spcAft>
                <a:spcPts val="0"/>
              </a:spcAft>
              <a:buNone/>
            </a:pPr>
            <a:r>
              <a:rPr b="1" i="0" lang="en-US" sz="11330" u="none" cap="none" strike="noStrike">
                <a:solidFill>
                  <a:srgbClr val="A9D5A6"/>
                </a:solidFill>
                <a:latin typeface="Livvic"/>
                <a:ea typeface="Livvic"/>
                <a:cs typeface="Livvic"/>
                <a:sym typeface="Livvic"/>
              </a:rPr>
              <a:t>1</a:t>
            </a:r>
            <a:endParaRPr/>
          </a:p>
        </p:txBody>
      </p:sp>
      <p:sp>
        <p:nvSpPr>
          <p:cNvPr id="132" name="Google Shape;132;p4"/>
          <p:cNvSpPr txBox="1"/>
          <p:nvPr/>
        </p:nvSpPr>
        <p:spPr>
          <a:xfrm>
            <a:off x="4724464" y="6804075"/>
            <a:ext cx="1779125" cy="1134355"/>
          </a:xfrm>
          <a:prstGeom prst="rect">
            <a:avLst/>
          </a:prstGeom>
          <a:noFill/>
          <a:ln>
            <a:noFill/>
          </a:ln>
        </p:spPr>
        <p:txBody>
          <a:bodyPr anchorCtr="0" anchor="t" bIns="0" lIns="0" spcFirstLastPara="1" rIns="0" wrap="square" tIns="0">
            <a:spAutoFit/>
          </a:bodyPr>
          <a:lstStyle/>
          <a:p>
            <a:pPr indent="0" lvl="0" marL="0" marR="0" rtl="0" algn="ctr">
              <a:lnSpc>
                <a:spcPct val="65004"/>
              </a:lnSpc>
              <a:spcBef>
                <a:spcPts val="0"/>
              </a:spcBef>
              <a:spcAft>
                <a:spcPts val="0"/>
              </a:spcAft>
              <a:buNone/>
            </a:pPr>
            <a:r>
              <a:rPr b="1" i="0" lang="en-US" sz="11330" u="none" cap="none" strike="noStrike">
                <a:solidFill>
                  <a:srgbClr val="A9D5A6"/>
                </a:solidFill>
                <a:latin typeface="Livvic"/>
                <a:ea typeface="Livvic"/>
                <a:cs typeface="Livvic"/>
                <a:sym typeface="Livvic"/>
              </a:rPr>
              <a:t>2</a:t>
            </a:r>
            <a:endParaRPr/>
          </a:p>
        </p:txBody>
      </p:sp>
      <p:sp>
        <p:nvSpPr>
          <p:cNvPr id="133" name="Google Shape;133;p4"/>
          <p:cNvSpPr txBox="1"/>
          <p:nvPr/>
        </p:nvSpPr>
        <p:spPr>
          <a:xfrm>
            <a:off x="10999770" y="6804075"/>
            <a:ext cx="1779125" cy="1134355"/>
          </a:xfrm>
          <a:prstGeom prst="rect">
            <a:avLst/>
          </a:prstGeom>
          <a:noFill/>
          <a:ln>
            <a:noFill/>
          </a:ln>
        </p:spPr>
        <p:txBody>
          <a:bodyPr anchorCtr="0" anchor="t" bIns="0" lIns="0" spcFirstLastPara="1" rIns="0" wrap="square" tIns="0">
            <a:spAutoFit/>
          </a:bodyPr>
          <a:lstStyle/>
          <a:p>
            <a:pPr indent="0" lvl="0" marL="0" marR="0" rtl="0" algn="ctr">
              <a:lnSpc>
                <a:spcPct val="65004"/>
              </a:lnSpc>
              <a:spcBef>
                <a:spcPts val="0"/>
              </a:spcBef>
              <a:spcAft>
                <a:spcPts val="0"/>
              </a:spcAft>
              <a:buNone/>
            </a:pPr>
            <a:r>
              <a:rPr b="1" i="0" lang="en-US" sz="11330" u="none" cap="none" strike="noStrike">
                <a:solidFill>
                  <a:srgbClr val="A9D5A6"/>
                </a:solidFill>
                <a:latin typeface="Livvic"/>
                <a:ea typeface="Livvic"/>
                <a:cs typeface="Livvic"/>
                <a:sym typeface="Livvic"/>
              </a:rPr>
              <a:t>4</a:t>
            </a:r>
            <a:endParaRPr/>
          </a:p>
        </p:txBody>
      </p:sp>
      <p:sp>
        <p:nvSpPr>
          <p:cNvPr id="134" name="Google Shape;134;p4"/>
          <p:cNvSpPr txBox="1"/>
          <p:nvPr/>
        </p:nvSpPr>
        <p:spPr>
          <a:xfrm>
            <a:off x="8010119" y="2725737"/>
            <a:ext cx="1779125" cy="1134355"/>
          </a:xfrm>
          <a:prstGeom prst="rect">
            <a:avLst/>
          </a:prstGeom>
          <a:noFill/>
          <a:ln>
            <a:noFill/>
          </a:ln>
        </p:spPr>
        <p:txBody>
          <a:bodyPr anchorCtr="0" anchor="t" bIns="0" lIns="0" spcFirstLastPara="1" rIns="0" wrap="square" tIns="0">
            <a:spAutoFit/>
          </a:bodyPr>
          <a:lstStyle/>
          <a:p>
            <a:pPr indent="0" lvl="0" marL="0" marR="0" rtl="0" algn="ctr">
              <a:lnSpc>
                <a:spcPct val="65004"/>
              </a:lnSpc>
              <a:spcBef>
                <a:spcPts val="0"/>
              </a:spcBef>
              <a:spcAft>
                <a:spcPts val="0"/>
              </a:spcAft>
              <a:buNone/>
            </a:pPr>
            <a:r>
              <a:rPr b="1" i="0" lang="en-US" sz="11330" u="none" cap="none" strike="noStrike">
                <a:solidFill>
                  <a:srgbClr val="A9D5A6"/>
                </a:solidFill>
                <a:latin typeface="Livvic"/>
                <a:ea typeface="Livvic"/>
                <a:cs typeface="Livvic"/>
                <a:sym typeface="Livvic"/>
              </a:rPr>
              <a:t>3</a:t>
            </a:r>
            <a:endParaRPr/>
          </a:p>
        </p:txBody>
      </p:sp>
      <p:sp>
        <p:nvSpPr>
          <p:cNvPr id="135" name="Google Shape;135;p4"/>
          <p:cNvSpPr txBox="1"/>
          <p:nvPr/>
        </p:nvSpPr>
        <p:spPr>
          <a:xfrm>
            <a:off x="14285425" y="2725737"/>
            <a:ext cx="1779125" cy="1134355"/>
          </a:xfrm>
          <a:prstGeom prst="rect">
            <a:avLst/>
          </a:prstGeom>
          <a:noFill/>
          <a:ln>
            <a:noFill/>
          </a:ln>
        </p:spPr>
        <p:txBody>
          <a:bodyPr anchorCtr="0" anchor="t" bIns="0" lIns="0" spcFirstLastPara="1" rIns="0" wrap="square" tIns="0">
            <a:spAutoFit/>
          </a:bodyPr>
          <a:lstStyle/>
          <a:p>
            <a:pPr indent="0" lvl="0" marL="0" marR="0" rtl="0" algn="ctr">
              <a:lnSpc>
                <a:spcPct val="65004"/>
              </a:lnSpc>
              <a:spcBef>
                <a:spcPts val="0"/>
              </a:spcBef>
              <a:spcAft>
                <a:spcPts val="0"/>
              </a:spcAft>
              <a:buNone/>
            </a:pPr>
            <a:r>
              <a:rPr b="1" i="0" lang="en-US" sz="11330" u="none" cap="none" strike="noStrike">
                <a:solidFill>
                  <a:srgbClr val="A9D5A6"/>
                </a:solidFill>
                <a:latin typeface="Livvic"/>
                <a:ea typeface="Livvic"/>
                <a:cs typeface="Livvic"/>
                <a:sym typeface="Livvic"/>
              </a:rPr>
              <a:t>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5"/>
          <p:cNvPicPr preferRelativeResize="0"/>
          <p:nvPr/>
        </p:nvPicPr>
        <p:blipFill rotWithShape="1">
          <a:blip r:embed="rId3">
            <a:alphaModFix/>
          </a:blip>
          <a:srcRect b="0" l="0" r="0" t="0"/>
          <a:stretch/>
        </p:blipFill>
        <p:spPr>
          <a:xfrm>
            <a:off x="-1147115" y="0"/>
            <a:ext cx="10291115" cy="10287000"/>
          </a:xfrm>
          <a:prstGeom prst="rect">
            <a:avLst/>
          </a:prstGeom>
          <a:noFill/>
          <a:ln>
            <a:noFill/>
          </a:ln>
        </p:spPr>
      </p:pic>
      <p:sp>
        <p:nvSpPr>
          <p:cNvPr id="141" name="Google Shape;141;p5"/>
          <p:cNvSpPr txBox="1"/>
          <p:nvPr/>
        </p:nvSpPr>
        <p:spPr>
          <a:xfrm>
            <a:off x="10162449" y="639298"/>
            <a:ext cx="6741166" cy="1508125"/>
          </a:xfrm>
          <a:prstGeom prst="rect">
            <a:avLst/>
          </a:prstGeom>
          <a:noFill/>
          <a:ln>
            <a:noFill/>
          </a:ln>
        </p:spPr>
        <p:txBody>
          <a:bodyPr anchorCtr="0" anchor="t" bIns="0" lIns="0" spcFirstLastPara="1" rIns="0" wrap="square" tIns="0">
            <a:spAutoFit/>
          </a:bodyPr>
          <a:lstStyle/>
          <a:p>
            <a:pPr indent="0" lvl="0" marL="0" marR="0" rtl="0" algn="l">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WHY IS IT IMPORTANT?</a:t>
            </a:r>
            <a:endParaRPr/>
          </a:p>
        </p:txBody>
      </p:sp>
      <p:sp>
        <p:nvSpPr>
          <p:cNvPr id="142" name="Google Shape;142;p5"/>
          <p:cNvSpPr txBox="1"/>
          <p:nvPr/>
        </p:nvSpPr>
        <p:spPr>
          <a:xfrm>
            <a:off x="10162449" y="3335868"/>
            <a:ext cx="4589970"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INTELLECTUAL REASONS</a:t>
            </a:r>
            <a:endParaRPr/>
          </a:p>
        </p:txBody>
      </p:sp>
      <p:sp>
        <p:nvSpPr>
          <p:cNvPr id="143" name="Google Shape;143;p5"/>
          <p:cNvSpPr txBox="1"/>
          <p:nvPr/>
        </p:nvSpPr>
        <p:spPr>
          <a:xfrm>
            <a:off x="10162449" y="3572874"/>
            <a:ext cx="7096851"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 decline in the popularity of reading and text media results in poor language skills, decrease of the attention span, and cultural ignorance (Wong, 2016).</a:t>
            </a:r>
            <a:endParaRPr/>
          </a:p>
        </p:txBody>
      </p:sp>
      <p:sp>
        <p:nvSpPr>
          <p:cNvPr id="144" name="Google Shape;144;p5"/>
          <p:cNvSpPr txBox="1"/>
          <p:nvPr/>
        </p:nvSpPr>
        <p:spPr>
          <a:xfrm>
            <a:off x="10162449" y="5676624"/>
            <a:ext cx="3354192"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MENTAL REASONS</a:t>
            </a:r>
            <a:endParaRPr/>
          </a:p>
        </p:txBody>
      </p:sp>
      <p:sp>
        <p:nvSpPr>
          <p:cNvPr id="145" name="Google Shape;145;p5"/>
          <p:cNvSpPr txBox="1"/>
          <p:nvPr/>
        </p:nvSpPr>
        <p:spPr>
          <a:xfrm>
            <a:off x="10162449" y="5913630"/>
            <a:ext cx="6741166"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The pressure of sufficient academic performance raises the reading anxiety levels and makes kids afraid of books (Ramirez et al., 2018).</a:t>
            </a:r>
            <a:endParaRPr/>
          </a:p>
        </p:txBody>
      </p:sp>
      <p:sp>
        <p:nvSpPr>
          <p:cNvPr id="146" name="Google Shape;146;p5"/>
          <p:cNvSpPr txBox="1"/>
          <p:nvPr/>
        </p:nvSpPr>
        <p:spPr>
          <a:xfrm>
            <a:off x="10162449" y="8017380"/>
            <a:ext cx="4842431"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ENVIRONMENTAL REASONS</a:t>
            </a:r>
            <a:endParaRPr/>
          </a:p>
        </p:txBody>
      </p:sp>
      <p:sp>
        <p:nvSpPr>
          <p:cNvPr id="147" name="Google Shape;147;p5"/>
          <p:cNvSpPr txBox="1"/>
          <p:nvPr/>
        </p:nvSpPr>
        <p:spPr>
          <a:xfrm>
            <a:off x="10162449" y="8254386"/>
            <a:ext cx="6741166" cy="7893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Environmentally aware kids are more connected with their communities and value nature.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6"/>
          <p:cNvPicPr preferRelativeResize="0"/>
          <p:nvPr/>
        </p:nvPicPr>
        <p:blipFill rotWithShape="1">
          <a:blip r:embed="rId3">
            <a:alphaModFix/>
          </a:blip>
          <a:srcRect b="0" l="0" r="0" t="0"/>
          <a:stretch/>
        </p:blipFill>
        <p:spPr>
          <a:xfrm>
            <a:off x="14874990" y="0"/>
            <a:ext cx="10291115" cy="10287000"/>
          </a:xfrm>
          <a:prstGeom prst="rect">
            <a:avLst/>
          </a:prstGeom>
          <a:noFill/>
          <a:ln>
            <a:noFill/>
          </a:ln>
        </p:spPr>
      </p:pic>
      <p:pic>
        <p:nvPicPr>
          <p:cNvPr id="153" name="Google Shape;153;p6"/>
          <p:cNvPicPr preferRelativeResize="0"/>
          <p:nvPr/>
        </p:nvPicPr>
        <p:blipFill rotWithShape="1">
          <a:blip r:embed="rId4">
            <a:alphaModFix/>
          </a:blip>
          <a:srcRect b="265" l="0" r="0" t="265"/>
          <a:stretch/>
        </p:blipFill>
        <p:spPr>
          <a:xfrm>
            <a:off x="12705781" y="2822575"/>
            <a:ext cx="4975365" cy="6998906"/>
          </a:xfrm>
          <a:prstGeom prst="rect">
            <a:avLst/>
          </a:prstGeom>
          <a:noFill/>
          <a:ln>
            <a:noFill/>
          </a:ln>
        </p:spPr>
      </p:pic>
      <p:sp>
        <p:nvSpPr>
          <p:cNvPr id="154" name="Google Shape;154;p6"/>
          <p:cNvSpPr/>
          <p:nvPr/>
        </p:nvSpPr>
        <p:spPr>
          <a:xfrm>
            <a:off x="1028700" y="3402819"/>
            <a:ext cx="1189541" cy="1157399"/>
          </a:xfrm>
          <a:custGeom>
            <a:rect b="b" l="l" r="r" t="t"/>
            <a:pathLst>
              <a:path extrusionOk="0" h="741072" w="761652">
                <a:moveTo>
                  <a:pt x="0" y="0"/>
                </a:moveTo>
                <a:lnTo>
                  <a:pt x="761652" y="0"/>
                </a:lnTo>
                <a:lnTo>
                  <a:pt x="761652" y="741072"/>
                </a:lnTo>
                <a:lnTo>
                  <a:pt x="0" y="741072"/>
                </a:lnTo>
                <a:close/>
              </a:path>
            </a:pathLst>
          </a:custGeom>
          <a:solidFill>
            <a:srgbClr val="A9D5A6"/>
          </a:solidFill>
          <a:ln>
            <a:noFill/>
          </a:ln>
        </p:spPr>
      </p:sp>
      <p:sp>
        <p:nvSpPr>
          <p:cNvPr id="155" name="Google Shape;155;p6"/>
          <p:cNvSpPr/>
          <p:nvPr/>
        </p:nvSpPr>
        <p:spPr>
          <a:xfrm>
            <a:off x="1028700" y="8073953"/>
            <a:ext cx="1189541" cy="1157399"/>
          </a:xfrm>
          <a:custGeom>
            <a:rect b="b" l="l" r="r" t="t"/>
            <a:pathLst>
              <a:path extrusionOk="0" h="741072" w="761652">
                <a:moveTo>
                  <a:pt x="0" y="0"/>
                </a:moveTo>
                <a:lnTo>
                  <a:pt x="761652" y="0"/>
                </a:lnTo>
                <a:lnTo>
                  <a:pt x="761652" y="741072"/>
                </a:lnTo>
                <a:lnTo>
                  <a:pt x="0" y="741072"/>
                </a:lnTo>
                <a:close/>
              </a:path>
            </a:pathLst>
          </a:custGeom>
          <a:solidFill>
            <a:srgbClr val="A9D5A6"/>
          </a:solidFill>
          <a:ln>
            <a:noFill/>
          </a:ln>
        </p:spPr>
      </p:sp>
      <p:sp>
        <p:nvSpPr>
          <p:cNvPr id="156" name="Google Shape;156;p6"/>
          <p:cNvSpPr/>
          <p:nvPr/>
        </p:nvSpPr>
        <p:spPr>
          <a:xfrm>
            <a:off x="1028700" y="1081966"/>
            <a:ext cx="1189541" cy="1157399"/>
          </a:xfrm>
          <a:custGeom>
            <a:rect b="b" l="l" r="r" t="t"/>
            <a:pathLst>
              <a:path extrusionOk="0" h="741072" w="761652">
                <a:moveTo>
                  <a:pt x="0" y="0"/>
                </a:moveTo>
                <a:lnTo>
                  <a:pt x="761652" y="0"/>
                </a:lnTo>
                <a:lnTo>
                  <a:pt x="761652" y="741072"/>
                </a:lnTo>
                <a:lnTo>
                  <a:pt x="0" y="741072"/>
                </a:lnTo>
                <a:close/>
              </a:path>
            </a:pathLst>
          </a:custGeom>
          <a:solidFill>
            <a:srgbClr val="A9D5A6"/>
          </a:solidFill>
          <a:ln>
            <a:noFill/>
          </a:ln>
        </p:spPr>
      </p:sp>
      <p:sp>
        <p:nvSpPr>
          <p:cNvPr id="157" name="Google Shape;157;p6"/>
          <p:cNvSpPr/>
          <p:nvPr/>
        </p:nvSpPr>
        <p:spPr>
          <a:xfrm>
            <a:off x="1028700" y="5753100"/>
            <a:ext cx="1189541" cy="1157399"/>
          </a:xfrm>
          <a:custGeom>
            <a:rect b="b" l="l" r="r" t="t"/>
            <a:pathLst>
              <a:path extrusionOk="0" h="741072" w="761652">
                <a:moveTo>
                  <a:pt x="0" y="0"/>
                </a:moveTo>
                <a:lnTo>
                  <a:pt x="761652" y="0"/>
                </a:lnTo>
                <a:lnTo>
                  <a:pt x="761652" y="741072"/>
                </a:lnTo>
                <a:lnTo>
                  <a:pt x="0" y="741072"/>
                </a:lnTo>
                <a:close/>
              </a:path>
            </a:pathLst>
          </a:custGeom>
          <a:solidFill>
            <a:srgbClr val="A9D5A6"/>
          </a:solidFill>
          <a:ln>
            <a:noFill/>
          </a:ln>
        </p:spPr>
      </p:sp>
      <p:sp>
        <p:nvSpPr>
          <p:cNvPr id="158" name="Google Shape;158;p6"/>
          <p:cNvSpPr txBox="1"/>
          <p:nvPr/>
        </p:nvSpPr>
        <p:spPr>
          <a:xfrm>
            <a:off x="12675688" y="1181100"/>
            <a:ext cx="5612312" cy="1508125"/>
          </a:xfrm>
          <a:prstGeom prst="rect">
            <a:avLst/>
          </a:prstGeom>
          <a:noFill/>
          <a:ln>
            <a:noFill/>
          </a:ln>
        </p:spPr>
        <p:txBody>
          <a:bodyPr anchorCtr="0" anchor="t" bIns="0" lIns="0" spcFirstLastPara="1" rIns="0" wrap="square" tIns="0">
            <a:spAutoFit/>
          </a:bodyPr>
          <a:lstStyle/>
          <a:p>
            <a:pPr indent="0" lvl="0" marL="0" marR="0" rtl="0" algn="l">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CREATIVE GOALS</a:t>
            </a:r>
            <a:endParaRPr/>
          </a:p>
        </p:txBody>
      </p:sp>
      <p:sp>
        <p:nvSpPr>
          <p:cNvPr id="159" name="Google Shape;159;p6"/>
          <p:cNvSpPr txBox="1"/>
          <p:nvPr/>
        </p:nvSpPr>
        <p:spPr>
          <a:xfrm>
            <a:off x="2571750" y="3545694"/>
            <a:ext cx="6108350"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ENVIRONMENTAL AWARENESS</a:t>
            </a:r>
            <a:endParaRPr/>
          </a:p>
        </p:txBody>
      </p:sp>
      <p:sp>
        <p:nvSpPr>
          <p:cNvPr id="160" name="Google Shape;160;p6"/>
          <p:cNvSpPr txBox="1"/>
          <p:nvPr/>
        </p:nvSpPr>
        <p:spPr>
          <a:xfrm>
            <a:off x="2571750" y="8216828"/>
            <a:ext cx="6108350"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ENTERTAINMENT</a:t>
            </a:r>
            <a:endParaRPr/>
          </a:p>
        </p:txBody>
      </p:sp>
      <p:sp>
        <p:nvSpPr>
          <p:cNvPr id="161" name="Google Shape;161;p6"/>
          <p:cNvSpPr txBox="1"/>
          <p:nvPr/>
        </p:nvSpPr>
        <p:spPr>
          <a:xfrm>
            <a:off x="2571750" y="3782699"/>
            <a:ext cx="9134741"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With the rising concerns for global warming prevention and environmental protection, it is crucial to teach children how to take care of our planet and cultivate eco-friendly habits from a young age.</a:t>
            </a:r>
            <a:endParaRPr/>
          </a:p>
        </p:txBody>
      </p:sp>
      <p:sp>
        <p:nvSpPr>
          <p:cNvPr id="162" name="Google Shape;162;p6"/>
          <p:cNvSpPr txBox="1"/>
          <p:nvPr/>
        </p:nvSpPr>
        <p:spPr>
          <a:xfrm>
            <a:off x="2571750" y="8453833"/>
            <a:ext cx="9134741" cy="7893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Finally, “Bonsai” provides children with healthy entertainment, free of stereotypes and potentially harmful content.</a:t>
            </a:r>
            <a:endParaRPr/>
          </a:p>
        </p:txBody>
      </p:sp>
      <p:sp>
        <p:nvSpPr>
          <p:cNvPr id="163" name="Google Shape;163;p6"/>
          <p:cNvSpPr txBox="1"/>
          <p:nvPr/>
        </p:nvSpPr>
        <p:spPr>
          <a:xfrm>
            <a:off x="2571750" y="1224841"/>
            <a:ext cx="5145235"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ALTERNATIVE EDUCATION</a:t>
            </a:r>
            <a:endParaRPr/>
          </a:p>
        </p:txBody>
      </p:sp>
      <p:sp>
        <p:nvSpPr>
          <p:cNvPr id="164" name="Google Shape;164;p6"/>
          <p:cNvSpPr txBox="1"/>
          <p:nvPr/>
        </p:nvSpPr>
        <p:spPr>
          <a:xfrm>
            <a:off x="2571750" y="5895975"/>
            <a:ext cx="5145235" cy="264794"/>
          </a:xfrm>
          <a:prstGeom prst="rect">
            <a:avLst/>
          </a:prstGeom>
          <a:noFill/>
          <a:ln>
            <a:noFill/>
          </a:ln>
        </p:spPr>
        <p:txBody>
          <a:bodyPr anchorCtr="0" anchor="t" bIns="0" lIns="0" spcFirstLastPara="1" rIns="0" wrap="square" tIns="0">
            <a:spAutoFit/>
          </a:bodyPr>
          <a:lstStyle/>
          <a:p>
            <a:pPr indent="0" lvl="0" marL="0" marR="0" rtl="0" algn="l">
              <a:lnSpc>
                <a:spcPct val="64987"/>
              </a:lnSpc>
              <a:spcBef>
                <a:spcPts val="0"/>
              </a:spcBef>
              <a:spcAft>
                <a:spcPts val="0"/>
              </a:spcAft>
              <a:buNone/>
            </a:pPr>
            <a:r>
              <a:rPr b="1" i="0" lang="en-US" sz="2699" u="none" cap="none" strike="noStrike">
                <a:solidFill>
                  <a:srgbClr val="A9D5A6"/>
                </a:solidFill>
                <a:latin typeface="Livvic"/>
                <a:ea typeface="Livvic"/>
                <a:cs typeface="Livvic"/>
                <a:sym typeface="Livvic"/>
              </a:rPr>
              <a:t>LOVE FOR READING</a:t>
            </a:r>
            <a:endParaRPr/>
          </a:p>
        </p:txBody>
      </p:sp>
      <p:sp>
        <p:nvSpPr>
          <p:cNvPr id="165" name="Google Shape;165;p6"/>
          <p:cNvSpPr txBox="1"/>
          <p:nvPr/>
        </p:nvSpPr>
        <p:spPr>
          <a:xfrm>
            <a:off x="2571750" y="1461847"/>
            <a:ext cx="9134741" cy="15894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 My capstone project is, first of all, an alternative source of education for children that takes the anxiety of academic performance off their shoulders and presents a fun way of learning.</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Source Sans Pro"/>
              <a:ea typeface="Source Sans Pro"/>
              <a:cs typeface="Source Sans Pro"/>
              <a:sym typeface="Source Sans Pro"/>
            </a:endParaRPr>
          </a:p>
        </p:txBody>
      </p:sp>
      <p:sp>
        <p:nvSpPr>
          <p:cNvPr id="166" name="Google Shape;166;p6"/>
          <p:cNvSpPr txBox="1"/>
          <p:nvPr/>
        </p:nvSpPr>
        <p:spPr>
          <a:xfrm>
            <a:off x="2571750" y="6132980"/>
            <a:ext cx="9134741"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My project aims to promote love for literature among children. Introducing articles in short bits, I hope to spark enough interest in my audience that some of them will pick up a book after reading the magazine.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grpSp>
        <p:nvGrpSpPr>
          <p:cNvPr id="171" name="Google Shape;171;p7"/>
          <p:cNvGrpSpPr/>
          <p:nvPr/>
        </p:nvGrpSpPr>
        <p:grpSpPr>
          <a:xfrm>
            <a:off x="0" y="1539875"/>
            <a:ext cx="18288000" cy="2286000"/>
            <a:chOff x="0" y="0"/>
            <a:chExt cx="24384000" cy="3048000"/>
          </a:xfrm>
        </p:grpSpPr>
        <p:pic>
          <p:nvPicPr>
            <p:cNvPr id="172" name="Google Shape;172;p7"/>
            <p:cNvPicPr preferRelativeResize="0"/>
            <p:nvPr/>
          </p:nvPicPr>
          <p:blipFill rotWithShape="1">
            <a:blip r:embed="rId3">
              <a:alphaModFix/>
            </a:blip>
            <a:srcRect b="0" l="0" r="0" t="0"/>
            <a:stretch/>
          </p:blipFill>
          <p:spPr>
            <a:xfrm>
              <a:off x="0" y="0"/>
              <a:ext cx="3048000" cy="3048000"/>
            </a:xfrm>
            <a:prstGeom prst="rect">
              <a:avLst/>
            </a:prstGeom>
            <a:noFill/>
            <a:ln>
              <a:noFill/>
            </a:ln>
          </p:spPr>
        </p:pic>
        <p:pic>
          <p:nvPicPr>
            <p:cNvPr id="173" name="Google Shape;173;p7"/>
            <p:cNvPicPr preferRelativeResize="0"/>
            <p:nvPr/>
          </p:nvPicPr>
          <p:blipFill rotWithShape="1">
            <a:blip r:embed="rId4">
              <a:alphaModFix/>
            </a:blip>
            <a:srcRect b="0" l="0" r="0" t="0"/>
            <a:stretch/>
          </p:blipFill>
          <p:spPr>
            <a:xfrm>
              <a:off x="3048000" y="0"/>
              <a:ext cx="3048000" cy="3048000"/>
            </a:xfrm>
            <a:prstGeom prst="rect">
              <a:avLst/>
            </a:prstGeom>
            <a:noFill/>
            <a:ln>
              <a:noFill/>
            </a:ln>
          </p:spPr>
        </p:pic>
        <p:pic>
          <p:nvPicPr>
            <p:cNvPr id="174" name="Google Shape;174;p7"/>
            <p:cNvPicPr preferRelativeResize="0"/>
            <p:nvPr/>
          </p:nvPicPr>
          <p:blipFill rotWithShape="1">
            <a:blip r:embed="rId5">
              <a:alphaModFix/>
            </a:blip>
            <a:srcRect b="0" l="0" r="0" t="0"/>
            <a:stretch/>
          </p:blipFill>
          <p:spPr>
            <a:xfrm>
              <a:off x="6096000" y="0"/>
              <a:ext cx="3048000" cy="3048000"/>
            </a:xfrm>
            <a:prstGeom prst="rect">
              <a:avLst/>
            </a:prstGeom>
            <a:noFill/>
            <a:ln>
              <a:noFill/>
            </a:ln>
          </p:spPr>
        </p:pic>
        <p:pic>
          <p:nvPicPr>
            <p:cNvPr id="175" name="Google Shape;175;p7"/>
            <p:cNvPicPr preferRelativeResize="0"/>
            <p:nvPr/>
          </p:nvPicPr>
          <p:blipFill rotWithShape="1">
            <a:blip r:embed="rId6">
              <a:alphaModFix/>
            </a:blip>
            <a:srcRect b="0" l="0" r="0" t="0"/>
            <a:stretch/>
          </p:blipFill>
          <p:spPr>
            <a:xfrm>
              <a:off x="9144000" y="0"/>
              <a:ext cx="3048000" cy="3048000"/>
            </a:xfrm>
            <a:prstGeom prst="rect">
              <a:avLst/>
            </a:prstGeom>
            <a:noFill/>
            <a:ln>
              <a:noFill/>
            </a:ln>
          </p:spPr>
        </p:pic>
        <p:pic>
          <p:nvPicPr>
            <p:cNvPr id="176" name="Google Shape;176;p7"/>
            <p:cNvPicPr preferRelativeResize="0"/>
            <p:nvPr/>
          </p:nvPicPr>
          <p:blipFill rotWithShape="1">
            <a:blip r:embed="rId7">
              <a:alphaModFix/>
            </a:blip>
            <a:srcRect b="0" l="0" r="0" t="0"/>
            <a:stretch/>
          </p:blipFill>
          <p:spPr>
            <a:xfrm>
              <a:off x="12192000" y="0"/>
              <a:ext cx="3048000" cy="3048000"/>
            </a:xfrm>
            <a:prstGeom prst="rect">
              <a:avLst/>
            </a:prstGeom>
            <a:noFill/>
            <a:ln>
              <a:noFill/>
            </a:ln>
          </p:spPr>
        </p:pic>
        <p:pic>
          <p:nvPicPr>
            <p:cNvPr id="177" name="Google Shape;177;p7"/>
            <p:cNvPicPr preferRelativeResize="0"/>
            <p:nvPr/>
          </p:nvPicPr>
          <p:blipFill rotWithShape="1">
            <a:blip r:embed="rId8">
              <a:alphaModFix/>
            </a:blip>
            <a:srcRect b="0" l="0" r="0" t="0"/>
            <a:stretch/>
          </p:blipFill>
          <p:spPr>
            <a:xfrm>
              <a:off x="15240000" y="0"/>
              <a:ext cx="3048000" cy="3048000"/>
            </a:xfrm>
            <a:prstGeom prst="rect">
              <a:avLst/>
            </a:prstGeom>
            <a:noFill/>
            <a:ln>
              <a:noFill/>
            </a:ln>
          </p:spPr>
        </p:pic>
        <p:pic>
          <p:nvPicPr>
            <p:cNvPr id="178" name="Google Shape;178;p7"/>
            <p:cNvPicPr preferRelativeResize="0"/>
            <p:nvPr/>
          </p:nvPicPr>
          <p:blipFill rotWithShape="1">
            <a:blip r:embed="rId9">
              <a:alphaModFix/>
            </a:blip>
            <a:srcRect b="0" l="0" r="0" t="0"/>
            <a:stretch/>
          </p:blipFill>
          <p:spPr>
            <a:xfrm>
              <a:off x="18288000" y="0"/>
              <a:ext cx="3048000" cy="3048000"/>
            </a:xfrm>
            <a:prstGeom prst="rect">
              <a:avLst/>
            </a:prstGeom>
            <a:noFill/>
            <a:ln>
              <a:noFill/>
            </a:ln>
          </p:spPr>
        </p:pic>
        <p:pic>
          <p:nvPicPr>
            <p:cNvPr id="179" name="Google Shape;179;p7"/>
            <p:cNvPicPr preferRelativeResize="0"/>
            <p:nvPr/>
          </p:nvPicPr>
          <p:blipFill rotWithShape="1">
            <a:blip r:embed="rId9">
              <a:alphaModFix/>
            </a:blip>
            <a:srcRect b="0" l="0" r="0" t="0"/>
            <a:stretch/>
          </p:blipFill>
          <p:spPr>
            <a:xfrm>
              <a:off x="21336000" y="0"/>
              <a:ext cx="3048000" cy="3048000"/>
            </a:xfrm>
            <a:prstGeom prst="rect">
              <a:avLst/>
            </a:prstGeom>
            <a:noFill/>
            <a:ln>
              <a:noFill/>
            </a:ln>
          </p:spPr>
        </p:pic>
      </p:grpSp>
      <p:sp>
        <p:nvSpPr>
          <p:cNvPr id="180" name="Google Shape;180;p7"/>
          <p:cNvSpPr txBox="1"/>
          <p:nvPr/>
        </p:nvSpPr>
        <p:spPr>
          <a:xfrm>
            <a:off x="4907569" y="536575"/>
            <a:ext cx="8472861" cy="774700"/>
          </a:xfrm>
          <a:prstGeom prst="rect">
            <a:avLst/>
          </a:prstGeom>
          <a:noFill/>
          <a:ln>
            <a:noFill/>
          </a:ln>
        </p:spPr>
        <p:txBody>
          <a:bodyPr anchorCtr="0" anchor="t" bIns="0" lIns="0" spcFirstLastPara="1" rIns="0" wrap="square" tIns="0">
            <a:spAutoFit/>
          </a:bodyPr>
          <a:lstStyle/>
          <a:p>
            <a:pPr indent="0" lvl="0" marL="0" marR="0" rtl="0" algn="ctr">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METHODOLOGY</a:t>
            </a:r>
            <a:endParaRPr/>
          </a:p>
        </p:txBody>
      </p:sp>
      <p:sp>
        <p:nvSpPr>
          <p:cNvPr id="181" name="Google Shape;181;p7"/>
          <p:cNvSpPr txBox="1"/>
          <p:nvPr/>
        </p:nvSpPr>
        <p:spPr>
          <a:xfrm>
            <a:off x="4996943" y="7558138"/>
            <a:ext cx="3814636" cy="281304"/>
          </a:xfrm>
          <a:prstGeom prst="rect">
            <a:avLst/>
          </a:prstGeom>
          <a:noFill/>
          <a:ln>
            <a:noFill/>
          </a:ln>
        </p:spPr>
        <p:txBody>
          <a:bodyPr anchorCtr="0" anchor="t" bIns="0" lIns="0" spcFirstLastPara="1" rIns="0" wrap="square" tIns="0">
            <a:spAutoFit/>
          </a:bodyPr>
          <a:lstStyle/>
          <a:p>
            <a:pPr indent="0" lvl="0" marL="0" marR="0" rtl="0" algn="ctr">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WEB RESEARCH</a:t>
            </a:r>
            <a:endParaRPr/>
          </a:p>
        </p:txBody>
      </p:sp>
      <p:sp>
        <p:nvSpPr>
          <p:cNvPr id="182" name="Google Shape;182;p7"/>
          <p:cNvSpPr txBox="1"/>
          <p:nvPr/>
        </p:nvSpPr>
        <p:spPr>
          <a:xfrm>
            <a:off x="13954522" y="7558138"/>
            <a:ext cx="3814636" cy="281304"/>
          </a:xfrm>
          <a:prstGeom prst="rect">
            <a:avLst/>
          </a:prstGeom>
          <a:noFill/>
          <a:ln>
            <a:noFill/>
          </a:ln>
        </p:spPr>
        <p:txBody>
          <a:bodyPr anchorCtr="0" anchor="t" bIns="0" lIns="0" spcFirstLastPara="1" rIns="0" wrap="square" tIns="0">
            <a:spAutoFit/>
          </a:bodyPr>
          <a:lstStyle/>
          <a:p>
            <a:pPr indent="0" lvl="0" marL="0" marR="0" rtl="0" algn="ctr">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DESIGN COURSES</a:t>
            </a:r>
            <a:endParaRPr/>
          </a:p>
        </p:txBody>
      </p:sp>
      <p:sp>
        <p:nvSpPr>
          <p:cNvPr id="183" name="Google Shape;183;p7"/>
          <p:cNvSpPr txBox="1"/>
          <p:nvPr/>
        </p:nvSpPr>
        <p:spPr>
          <a:xfrm>
            <a:off x="4774059" y="8058852"/>
            <a:ext cx="4260403" cy="7893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 simple Google/Google Scholar search helped me with the articles.</a:t>
            </a:r>
            <a:endParaRPr/>
          </a:p>
        </p:txBody>
      </p:sp>
      <p:sp>
        <p:nvSpPr>
          <p:cNvPr id="184" name="Google Shape;184;p7"/>
          <p:cNvSpPr txBox="1"/>
          <p:nvPr/>
        </p:nvSpPr>
        <p:spPr>
          <a:xfrm>
            <a:off x="13731639" y="8058852"/>
            <a:ext cx="4260403" cy="1189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I took graphic design courses, which helped me a lot with the layout of the magazine.</a:t>
            </a:r>
            <a:endParaRPr/>
          </a:p>
        </p:txBody>
      </p:sp>
      <p:sp>
        <p:nvSpPr>
          <p:cNvPr id="185" name="Google Shape;185;p7"/>
          <p:cNvSpPr txBox="1"/>
          <p:nvPr/>
        </p:nvSpPr>
        <p:spPr>
          <a:xfrm>
            <a:off x="295958" y="4867761"/>
            <a:ext cx="4695799" cy="281304"/>
          </a:xfrm>
          <a:prstGeom prst="rect">
            <a:avLst/>
          </a:prstGeom>
          <a:noFill/>
          <a:ln>
            <a:noFill/>
          </a:ln>
        </p:spPr>
        <p:txBody>
          <a:bodyPr anchorCtr="0" anchor="t" bIns="0" lIns="0" spcFirstLastPara="1" rIns="0" wrap="square" tIns="0">
            <a:spAutoFit/>
          </a:bodyPr>
          <a:lstStyle/>
          <a:p>
            <a:pPr indent="0" lvl="0" marL="0" marR="0" rtl="0" algn="ctr">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MAGAZINES</a:t>
            </a:r>
            <a:endParaRPr/>
          </a:p>
        </p:txBody>
      </p:sp>
      <p:sp>
        <p:nvSpPr>
          <p:cNvPr id="186" name="Google Shape;186;p7"/>
          <p:cNvSpPr txBox="1"/>
          <p:nvPr/>
        </p:nvSpPr>
        <p:spPr>
          <a:xfrm>
            <a:off x="9253538" y="4867761"/>
            <a:ext cx="4695799" cy="281304"/>
          </a:xfrm>
          <a:prstGeom prst="rect">
            <a:avLst/>
          </a:prstGeom>
          <a:noFill/>
          <a:ln>
            <a:noFill/>
          </a:ln>
        </p:spPr>
        <p:txBody>
          <a:bodyPr anchorCtr="0" anchor="t" bIns="0" lIns="0" spcFirstLastPara="1" rIns="0" wrap="square" tIns="0">
            <a:spAutoFit/>
          </a:bodyPr>
          <a:lstStyle/>
          <a:p>
            <a:pPr indent="0" lvl="0" marL="0" marR="0" rtl="0" algn="ctr">
              <a:lnSpc>
                <a:spcPct val="64987"/>
              </a:lnSpc>
              <a:spcBef>
                <a:spcPts val="0"/>
              </a:spcBef>
              <a:spcAft>
                <a:spcPts val="0"/>
              </a:spcAft>
              <a:buNone/>
            </a:pPr>
            <a:r>
              <a:rPr b="1" i="0" lang="en-US" sz="2799" u="none" cap="none" strike="noStrike">
                <a:solidFill>
                  <a:srgbClr val="A9D5A6"/>
                </a:solidFill>
                <a:latin typeface="Livvic"/>
                <a:ea typeface="Livvic"/>
                <a:cs typeface="Livvic"/>
                <a:sym typeface="Livvic"/>
              </a:rPr>
              <a:t>INTERVIEW</a:t>
            </a:r>
            <a:endParaRPr/>
          </a:p>
        </p:txBody>
      </p:sp>
      <p:sp>
        <p:nvSpPr>
          <p:cNvPr id="187" name="Google Shape;187;p7"/>
          <p:cNvSpPr txBox="1"/>
          <p:nvPr/>
        </p:nvSpPr>
        <p:spPr>
          <a:xfrm>
            <a:off x="513656" y="5368476"/>
            <a:ext cx="4260403" cy="1189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I looked through children's magazines to get the idea how they are made.</a:t>
            </a:r>
            <a:endParaRPr/>
          </a:p>
        </p:txBody>
      </p:sp>
      <p:sp>
        <p:nvSpPr>
          <p:cNvPr id="188" name="Google Shape;188;p7"/>
          <p:cNvSpPr txBox="1"/>
          <p:nvPr/>
        </p:nvSpPr>
        <p:spPr>
          <a:xfrm>
            <a:off x="9471235" y="5368476"/>
            <a:ext cx="4260403" cy="78930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I interviewed Narek Ohanyan for the article about himself.</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pSp>
        <p:nvGrpSpPr>
          <p:cNvPr id="193" name="Google Shape;193;p8"/>
          <p:cNvGrpSpPr/>
          <p:nvPr/>
        </p:nvGrpSpPr>
        <p:grpSpPr>
          <a:xfrm>
            <a:off x="0" y="24010"/>
            <a:ext cx="5200140" cy="10396122"/>
            <a:chOff x="0" y="0"/>
            <a:chExt cx="6933520" cy="13861496"/>
          </a:xfrm>
        </p:grpSpPr>
        <p:pic>
          <p:nvPicPr>
            <p:cNvPr id="194" name="Google Shape;194;p8"/>
            <p:cNvPicPr preferRelativeResize="0"/>
            <p:nvPr/>
          </p:nvPicPr>
          <p:blipFill rotWithShape="1">
            <a:blip r:embed="rId3">
              <a:alphaModFix/>
            </a:blip>
            <a:srcRect b="0" l="0" r="0" t="0"/>
            <a:stretch/>
          </p:blipFill>
          <p:spPr>
            <a:xfrm>
              <a:off x="0" y="6930748"/>
              <a:ext cx="6933520" cy="6930748"/>
            </a:xfrm>
            <a:prstGeom prst="rect">
              <a:avLst/>
            </a:prstGeom>
            <a:noFill/>
            <a:ln>
              <a:noFill/>
            </a:ln>
          </p:spPr>
        </p:pic>
        <p:pic>
          <p:nvPicPr>
            <p:cNvPr id="195" name="Google Shape;195;p8"/>
            <p:cNvPicPr preferRelativeResize="0"/>
            <p:nvPr/>
          </p:nvPicPr>
          <p:blipFill rotWithShape="1">
            <a:blip r:embed="rId3">
              <a:alphaModFix/>
            </a:blip>
            <a:srcRect b="0" l="0" r="0" t="0"/>
            <a:stretch/>
          </p:blipFill>
          <p:spPr>
            <a:xfrm>
              <a:off x="0" y="0"/>
              <a:ext cx="6933520" cy="6930748"/>
            </a:xfrm>
            <a:prstGeom prst="rect">
              <a:avLst/>
            </a:prstGeom>
            <a:noFill/>
            <a:ln>
              <a:noFill/>
            </a:ln>
          </p:spPr>
        </p:pic>
      </p:grpSp>
      <p:pic>
        <p:nvPicPr>
          <p:cNvPr id="196" name="Google Shape;196;p8"/>
          <p:cNvPicPr preferRelativeResize="0"/>
          <p:nvPr/>
        </p:nvPicPr>
        <p:blipFill rotWithShape="1">
          <a:blip r:embed="rId4">
            <a:alphaModFix/>
          </a:blip>
          <a:srcRect b="0" l="0" r="0" t="0"/>
          <a:stretch/>
        </p:blipFill>
        <p:spPr>
          <a:xfrm>
            <a:off x="492537" y="3640271"/>
            <a:ext cx="4215066" cy="3006459"/>
          </a:xfrm>
          <a:prstGeom prst="rect">
            <a:avLst/>
          </a:prstGeom>
          <a:noFill/>
          <a:ln>
            <a:noFill/>
          </a:ln>
        </p:spPr>
      </p:pic>
      <p:sp>
        <p:nvSpPr>
          <p:cNvPr id="197" name="Google Shape;197;p8"/>
          <p:cNvSpPr txBox="1"/>
          <p:nvPr/>
        </p:nvSpPr>
        <p:spPr>
          <a:xfrm>
            <a:off x="10746872" y="370400"/>
            <a:ext cx="7107198" cy="708025"/>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1" i="0" lang="en-US" sz="5500" u="none" cap="none" strike="noStrike">
                <a:solidFill>
                  <a:srgbClr val="000000"/>
                </a:solidFill>
                <a:latin typeface="Livvic"/>
                <a:ea typeface="Livvic"/>
                <a:cs typeface="Livvic"/>
                <a:sym typeface="Livvic"/>
              </a:rPr>
              <a:t>ARTIST STATEMENT</a:t>
            </a:r>
            <a:endParaRPr/>
          </a:p>
        </p:txBody>
      </p:sp>
      <p:sp>
        <p:nvSpPr>
          <p:cNvPr id="198" name="Google Shape;198;p8"/>
          <p:cNvSpPr txBox="1"/>
          <p:nvPr/>
        </p:nvSpPr>
        <p:spPr>
          <a:xfrm>
            <a:off x="5904441" y="1965822"/>
            <a:ext cx="11949629" cy="19894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Growing up, I used to love children’s magazines. I sent them my stories and drawings, which would get published in the future issues. These magazines not only educated and entertained me but also nurtured my love for print media. The short articles and stories sparked my interest, making me want to read more. Although I had already started reading books, children’s magazines turned me into an avid reader. </a:t>
            </a:r>
            <a:endParaRPr/>
          </a:p>
        </p:txBody>
      </p:sp>
      <p:sp>
        <p:nvSpPr>
          <p:cNvPr id="199" name="Google Shape;199;p8"/>
          <p:cNvSpPr txBox="1"/>
          <p:nvPr/>
        </p:nvSpPr>
        <p:spPr>
          <a:xfrm>
            <a:off x="5904441" y="4270208"/>
            <a:ext cx="11949629" cy="11893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After taking a Children’s Literature class in my junior year and making a book for the final project, initially I wanted to write an illustrated book for children for my capstone. Eventually, I realized a magazine would be an excellent choice, as it is less formal and covers more topics.</a:t>
            </a:r>
            <a:endParaRPr/>
          </a:p>
        </p:txBody>
      </p:sp>
      <p:sp>
        <p:nvSpPr>
          <p:cNvPr id="200" name="Google Shape;200;p8"/>
          <p:cNvSpPr txBox="1"/>
          <p:nvPr/>
        </p:nvSpPr>
        <p:spPr>
          <a:xfrm>
            <a:off x="5904441" y="5773884"/>
            <a:ext cx="11949629" cy="198945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 “Bonsai” teaches children to take care of nature and cherish it. It tells exciting stories from mythology and gives examples, showing that you are never too young to do something significant. It prioritizes fun in learning and breaks stereotypes by being about a small but capable cat who loves nature and outdoor activities. The magazine feels like a conversation: the text is written from the cat’s point of view, as if a friend is telling something to the readers. </a:t>
            </a:r>
            <a:endParaRPr/>
          </a:p>
        </p:txBody>
      </p:sp>
      <p:sp>
        <p:nvSpPr>
          <p:cNvPr id="201" name="Google Shape;201;p8"/>
          <p:cNvSpPr txBox="1"/>
          <p:nvPr/>
        </p:nvSpPr>
        <p:spPr>
          <a:xfrm>
            <a:off x="5904441" y="8077659"/>
            <a:ext cx="11949629" cy="7893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The magazine “Bonsai” is my passion project because it includes my love for writing, illustrations, design, children’s literature, nature, and, of course, adorable cats.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9"/>
          <p:cNvPicPr preferRelativeResize="0"/>
          <p:nvPr/>
        </p:nvPicPr>
        <p:blipFill rotWithShape="1">
          <a:blip r:embed="rId3">
            <a:alphaModFix/>
          </a:blip>
          <a:srcRect b="0" l="0" r="0" t="0"/>
          <a:stretch/>
        </p:blipFill>
        <p:spPr>
          <a:xfrm>
            <a:off x="-1147115" y="0"/>
            <a:ext cx="10291115" cy="10287000"/>
          </a:xfrm>
          <a:prstGeom prst="rect">
            <a:avLst/>
          </a:prstGeom>
          <a:noFill/>
          <a:ln>
            <a:noFill/>
          </a:ln>
        </p:spPr>
      </p:pic>
      <p:pic>
        <p:nvPicPr>
          <p:cNvPr id="207" name="Google Shape;207;p9"/>
          <p:cNvPicPr preferRelativeResize="0"/>
          <p:nvPr/>
        </p:nvPicPr>
        <p:blipFill rotWithShape="1">
          <a:blip r:embed="rId3">
            <a:alphaModFix/>
          </a:blip>
          <a:srcRect b="0" l="0" r="0" t="0"/>
          <a:stretch/>
        </p:blipFill>
        <p:spPr>
          <a:xfrm>
            <a:off x="9144000" y="0"/>
            <a:ext cx="10291115" cy="10287000"/>
          </a:xfrm>
          <a:prstGeom prst="rect">
            <a:avLst/>
          </a:prstGeom>
          <a:noFill/>
          <a:ln>
            <a:noFill/>
          </a:ln>
        </p:spPr>
      </p:pic>
      <p:grpSp>
        <p:nvGrpSpPr>
          <p:cNvPr id="208" name="Google Shape;208;p9"/>
          <p:cNvGrpSpPr/>
          <p:nvPr/>
        </p:nvGrpSpPr>
        <p:grpSpPr>
          <a:xfrm>
            <a:off x="276708" y="1876574"/>
            <a:ext cx="17706694" cy="8053096"/>
            <a:chOff x="0" y="-47625"/>
            <a:chExt cx="4663491" cy="2120980"/>
          </a:xfrm>
        </p:grpSpPr>
        <p:sp>
          <p:nvSpPr>
            <p:cNvPr id="209" name="Google Shape;209;p9"/>
            <p:cNvSpPr/>
            <p:nvPr/>
          </p:nvSpPr>
          <p:spPr>
            <a:xfrm>
              <a:off x="0" y="0"/>
              <a:ext cx="4663491" cy="2073355"/>
            </a:xfrm>
            <a:custGeom>
              <a:rect b="b" l="l" r="r" t="t"/>
              <a:pathLst>
                <a:path extrusionOk="0" h="2073355" w="4663491">
                  <a:moveTo>
                    <a:pt x="0" y="0"/>
                  </a:moveTo>
                  <a:lnTo>
                    <a:pt x="4663491" y="0"/>
                  </a:lnTo>
                  <a:lnTo>
                    <a:pt x="4663491" y="2073355"/>
                  </a:lnTo>
                  <a:lnTo>
                    <a:pt x="0" y="2073355"/>
                  </a:lnTo>
                  <a:close/>
                </a:path>
              </a:pathLst>
            </a:custGeom>
            <a:solidFill>
              <a:srgbClr val="FFFFFF"/>
            </a:solidFill>
            <a:ln>
              <a:noFill/>
            </a:ln>
          </p:spPr>
        </p:sp>
        <p:sp>
          <p:nvSpPr>
            <p:cNvPr id="210" name="Google Shape;210;p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9"/>
          <p:cNvSpPr txBox="1"/>
          <p:nvPr/>
        </p:nvSpPr>
        <p:spPr>
          <a:xfrm>
            <a:off x="575870" y="2402481"/>
            <a:ext cx="17136259" cy="719010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ource Sans Pro"/>
                <a:ea typeface="Source Sans Pro"/>
                <a:cs typeface="Source Sans Pro"/>
                <a:sym typeface="Source Sans Pro"/>
              </a:rPr>
              <a:t>Brookshire, J., Scharff, L. F., &amp; Moses, L. E. (2002). The influence of illustrations on children's book preferences and comprehension. Reading Psychology, 23(4), 323–339. Retrieved from https://doi.org/10.1080/713775287</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Source Sans Pro"/>
              <a:ea typeface="Source Sans Pro"/>
              <a:cs typeface="Source Sans Pro"/>
              <a:sym typeface="Source Sans Pro"/>
            </a:endParaRPr>
          </a:p>
          <a:p>
            <a:pPr indent="0" lvl="0" marL="0" marR="0" rtl="0" algn="l">
              <a:lnSpc>
                <a:spcPct val="140000"/>
              </a:lnSpc>
              <a:spcBef>
                <a:spcPts val="0"/>
              </a:spcBef>
              <a:spcAft>
                <a:spcPts val="0"/>
              </a:spcAft>
              <a:buNone/>
            </a:pPr>
            <a:r>
              <a:rPr b="0" i="0" lang="en-US" sz="2300" u="none" cap="none" strike="noStrike">
                <a:solidFill>
                  <a:srgbClr val="000000"/>
                </a:solidFill>
                <a:latin typeface="Arimo"/>
                <a:ea typeface="Arimo"/>
                <a:cs typeface="Arimo"/>
                <a:sym typeface="Arimo"/>
              </a:rPr>
              <a:t>Freedman, D. (1999). Writing for Children's Magazines. Underdown: The Purple Crayon. Retrieved from https://www.underdown.org/magazines.htm</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300" u="none" cap="none" strike="noStrike">
                <a:solidFill>
                  <a:srgbClr val="000000"/>
                </a:solidFill>
                <a:latin typeface="Arimo"/>
                <a:ea typeface="Arimo"/>
                <a:cs typeface="Arimo"/>
                <a:sym typeface="Arimo"/>
              </a:rPr>
              <a:t>Hayes, A. (2022). What video marketers should know in 2022, according to Wyzowl Research. HubSpot Blog. Retrieved from https://blog.hubspot.com/marketing/state-of-video-marketing-new-data</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300" u="none" cap="none" strike="noStrike">
                <a:solidFill>
                  <a:srgbClr val="000000"/>
                </a:solidFill>
                <a:latin typeface="Arimo"/>
                <a:ea typeface="Arimo"/>
                <a:cs typeface="Arimo"/>
                <a:sym typeface="Arimo"/>
              </a:rPr>
              <a:t>Ramirez, G., Fries, L., Gunderson, E., Schaeffer, M. W., Maloney, E. A., Beilock, S. L., &amp; Levine, S. C. (2018). Reading anxiety: An early affective impediment to children’s success in reading. Journal of Cognition and Development, 20(1), 15–34. Retrieved from https://doi.org/10.1080/15248372.2018.1526175</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300" u="none" cap="none" strike="noStrike">
                <a:solidFill>
                  <a:srgbClr val="000000"/>
                </a:solidFill>
                <a:latin typeface="Arimo"/>
                <a:ea typeface="Arimo"/>
                <a:cs typeface="Arimo"/>
                <a:sym typeface="Arimo"/>
              </a:rPr>
              <a:t>Staniów, B., &amp; Biernacka-Licznar, K. (2014). The press without children, children without the press: modern magazines for children in Poland. Toruńskie Studia Bibliologiczne, 6(2 (11), 49. Retrieved from https://doi.org/10.12775/tsb.2013.021</a:t>
            </a:r>
            <a:endParaRPr/>
          </a:p>
          <a:p>
            <a:pPr indent="0" lvl="0" marL="0" marR="0" rtl="0" algn="l">
              <a:lnSpc>
                <a:spcPct val="140000"/>
              </a:lnSpc>
              <a:spcBef>
                <a:spcPts val="0"/>
              </a:spcBef>
              <a:spcAft>
                <a:spcPts val="0"/>
              </a:spcAft>
              <a:buNone/>
            </a:pPr>
            <a:r>
              <a:t/>
            </a:r>
            <a:endParaRPr b="0" i="0" sz="2300" u="none" cap="none" strike="noStrike">
              <a:solidFill>
                <a:srgbClr val="000000"/>
              </a:solidFill>
              <a:latin typeface="Arimo"/>
              <a:ea typeface="Arimo"/>
              <a:cs typeface="Arimo"/>
              <a:sym typeface="Arimo"/>
            </a:endParaRPr>
          </a:p>
          <a:p>
            <a:pPr indent="0" lvl="0" marL="0" marR="0" rtl="0" algn="l">
              <a:lnSpc>
                <a:spcPct val="140000"/>
              </a:lnSpc>
              <a:spcBef>
                <a:spcPts val="0"/>
              </a:spcBef>
              <a:spcAft>
                <a:spcPts val="0"/>
              </a:spcAft>
              <a:buNone/>
            </a:pPr>
            <a:r>
              <a:rPr b="0" i="0" lang="en-US" sz="2300" u="none" cap="none" strike="noStrike">
                <a:solidFill>
                  <a:srgbClr val="000000"/>
                </a:solidFill>
                <a:latin typeface="Arimo"/>
                <a:ea typeface="Arimo"/>
                <a:cs typeface="Arimo"/>
                <a:sym typeface="Arimo"/>
              </a:rPr>
              <a:t>Wong, T.-kai. (2016, April 12). Not reading enough results in poor language skills, cultural ignorance, and fear of books. Young Post. Retrieved from https://www.scmp.com/yp/discover/lifestyle/features/article/3059235/not-reading-enough-results-poor-language-skills</a:t>
            </a:r>
            <a:endParaRPr/>
          </a:p>
        </p:txBody>
      </p:sp>
      <p:sp>
        <p:nvSpPr>
          <p:cNvPr id="212" name="Google Shape;212;p9"/>
          <p:cNvSpPr txBox="1"/>
          <p:nvPr/>
        </p:nvSpPr>
        <p:spPr>
          <a:xfrm>
            <a:off x="575870" y="717550"/>
            <a:ext cx="6370013" cy="774700"/>
          </a:xfrm>
          <a:prstGeom prst="rect">
            <a:avLst/>
          </a:prstGeom>
          <a:noFill/>
          <a:ln>
            <a:noFill/>
          </a:ln>
        </p:spPr>
        <p:txBody>
          <a:bodyPr anchorCtr="0" anchor="t" bIns="0" lIns="0" spcFirstLastPara="1" rIns="0" wrap="square" tIns="0">
            <a:spAutoFit/>
          </a:bodyPr>
          <a:lstStyle/>
          <a:p>
            <a:pPr indent="0" lvl="0" marL="0" marR="0" rtl="0" algn="l">
              <a:lnSpc>
                <a:spcPct val="94999"/>
              </a:lnSpc>
              <a:spcBef>
                <a:spcPts val="0"/>
              </a:spcBef>
              <a:spcAft>
                <a:spcPts val="0"/>
              </a:spcAft>
              <a:buNone/>
            </a:pPr>
            <a:r>
              <a:rPr b="1" i="0" lang="en-US" sz="6099" u="none" cap="none" strike="noStrike">
                <a:solidFill>
                  <a:srgbClr val="000000"/>
                </a:solidFill>
                <a:latin typeface="Livvic"/>
                <a:ea typeface="Livvic"/>
                <a:cs typeface="Livvic"/>
                <a:sym typeface="Livvic"/>
              </a:rPr>
              <a:t>REFERENCES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