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5638"/>
  </p:normalViewPr>
  <p:slideViewPr>
    <p:cSldViewPr snapToGrid="0" snapToObjects="1">
      <p:cViewPr>
        <p:scale>
          <a:sx n="91" d="100"/>
          <a:sy n="91" d="100"/>
        </p:scale>
        <p:origin x="1128"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5/18/21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5/18/21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6140-D199-0844-8A1E-3B52D65D7B5F}"/>
              </a:ext>
            </a:extLst>
          </p:cNvPr>
          <p:cNvSpPr>
            <a:spLocks noGrp="1"/>
          </p:cNvSpPr>
          <p:nvPr>
            <p:ph type="ctrTitle"/>
          </p:nvPr>
        </p:nvSpPr>
        <p:spPr/>
        <p:txBody>
          <a:bodyPr>
            <a:noAutofit/>
          </a:bodyPr>
          <a:lstStyle/>
          <a:p>
            <a:r>
              <a:rPr lang="en-US" sz="3600" dirty="0"/>
              <a:t>The Impact of Social Media on Female Body Image: Eating Disorders and Instagram</a:t>
            </a:r>
            <a:br>
              <a:rPr lang="en-US" sz="3600" b="1" dirty="0"/>
            </a:br>
            <a:endParaRPr lang="en-US" sz="3600" dirty="0"/>
          </a:p>
        </p:txBody>
      </p:sp>
      <p:sp>
        <p:nvSpPr>
          <p:cNvPr id="3" name="Subtitle 2">
            <a:extLst>
              <a:ext uri="{FF2B5EF4-FFF2-40B4-BE49-F238E27FC236}">
                <a16:creationId xmlns:a16="http://schemas.microsoft.com/office/drawing/2014/main" id="{DA292B99-BD4F-9F47-8F91-B828827345C6}"/>
              </a:ext>
            </a:extLst>
          </p:cNvPr>
          <p:cNvSpPr>
            <a:spLocks noGrp="1"/>
          </p:cNvSpPr>
          <p:nvPr>
            <p:ph type="subTitle" idx="1"/>
          </p:nvPr>
        </p:nvSpPr>
        <p:spPr/>
        <p:txBody>
          <a:bodyPr/>
          <a:lstStyle/>
          <a:p>
            <a:r>
              <a:rPr lang="en-US" dirty="0"/>
              <a:t>Presented by liana </a:t>
            </a:r>
            <a:r>
              <a:rPr lang="en-US" dirty="0" err="1"/>
              <a:t>malkhasyan</a:t>
            </a:r>
            <a:endParaRPr lang="en-US" dirty="0"/>
          </a:p>
        </p:txBody>
      </p:sp>
    </p:spTree>
    <p:extLst>
      <p:ext uri="{BB962C8B-B14F-4D97-AF65-F5344CB8AC3E}">
        <p14:creationId xmlns:p14="http://schemas.microsoft.com/office/powerpoint/2010/main" val="1817901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448F7-58BB-8340-803D-69E502E369F9}"/>
              </a:ext>
            </a:extLst>
          </p:cNvPr>
          <p:cNvSpPr>
            <a:spLocks noGrp="1"/>
          </p:cNvSpPr>
          <p:nvPr>
            <p:ph type="title"/>
          </p:nvPr>
        </p:nvSpPr>
        <p:spPr/>
        <p:txBody>
          <a:bodyPr/>
          <a:lstStyle/>
          <a:p>
            <a:r>
              <a:rPr lang="en-US" b="1" dirty="0"/>
              <a:t>The Eating Disorder Community</a:t>
            </a:r>
            <a:br>
              <a:rPr lang="en-US" b="1" dirty="0"/>
            </a:br>
            <a:endParaRPr lang="en-US" dirty="0"/>
          </a:p>
        </p:txBody>
      </p:sp>
      <p:sp>
        <p:nvSpPr>
          <p:cNvPr id="3" name="Content Placeholder 2">
            <a:extLst>
              <a:ext uri="{FF2B5EF4-FFF2-40B4-BE49-F238E27FC236}">
                <a16:creationId xmlns:a16="http://schemas.microsoft.com/office/drawing/2014/main" id="{9F4D183E-F155-A646-85FE-99E5413ED75B}"/>
              </a:ext>
            </a:extLst>
          </p:cNvPr>
          <p:cNvSpPr>
            <a:spLocks noGrp="1"/>
          </p:cNvSpPr>
          <p:nvPr>
            <p:ph idx="1"/>
          </p:nvPr>
        </p:nvSpPr>
        <p:spPr/>
        <p:txBody>
          <a:bodyPr/>
          <a:lstStyle/>
          <a:p>
            <a:r>
              <a:rPr lang="en-US" dirty="0"/>
              <a:t>The information was analyzed using the inductive approach which helps to discover themes and concepts by summarizing and organizing qualitative information. </a:t>
            </a:r>
          </a:p>
          <a:p>
            <a:r>
              <a:rPr lang="en-US" dirty="0"/>
              <a:t>The posts and comments brought up two themes for analysis: “Social Encouragement and Communication” and “Eating Disorder Particular”. </a:t>
            </a:r>
          </a:p>
          <a:p>
            <a:r>
              <a:rPr lang="en-US" dirty="0"/>
              <a:t>The first comprised “introductions and discoveries”, “statements of support” and “negative reactions”. The second included direct information about the eating disorder. </a:t>
            </a:r>
          </a:p>
          <a:p>
            <a:r>
              <a:rPr lang="en-US" dirty="0"/>
              <a:t>The paper further analyzes specific posts and comments based on the categories mentioned above.</a:t>
            </a:r>
          </a:p>
          <a:p>
            <a:endParaRPr lang="en-US" dirty="0"/>
          </a:p>
        </p:txBody>
      </p:sp>
    </p:spTree>
    <p:extLst>
      <p:ext uri="{BB962C8B-B14F-4D97-AF65-F5344CB8AC3E}">
        <p14:creationId xmlns:p14="http://schemas.microsoft.com/office/powerpoint/2010/main" val="382652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69C69-0B38-A742-B8FE-B44AE66D3925}"/>
              </a:ext>
            </a:extLst>
          </p:cNvPr>
          <p:cNvSpPr>
            <a:spLocks noGrp="1"/>
          </p:cNvSpPr>
          <p:nvPr>
            <p:ph type="title"/>
          </p:nvPr>
        </p:nvSpPr>
        <p:spPr/>
        <p:txBody>
          <a:bodyPr/>
          <a:lstStyle/>
          <a:p>
            <a:r>
              <a:rPr lang="en-US" b="1" dirty="0"/>
              <a:t>Personal Experience</a:t>
            </a:r>
            <a:br>
              <a:rPr lang="en-US" b="1" dirty="0"/>
            </a:br>
            <a:endParaRPr lang="en-US" dirty="0"/>
          </a:p>
        </p:txBody>
      </p:sp>
      <p:sp>
        <p:nvSpPr>
          <p:cNvPr id="3" name="Content Placeholder 2">
            <a:extLst>
              <a:ext uri="{FF2B5EF4-FFF2-40B4-BE49-F238E27FC236}">
                <a16:creationId xmlns:a16="http://schemas.microsoft.com/office/drawing/2014/main" id="{63816361-F9BE-5346-B6B3-25F3BD8D7D05}"/>
              </a:ext>
            </a:extLst>
          </p:cNvPr>
          <p:cNvSpPr>
            <a:spLocks noGrp="1"/>
          </p:cNvSpPr>
          <p:nvPr>
            <p:ph idx="1"/>
          </p:nvPr>
        </p:nvSpPr>
        <p:spPr/>
        <p:txBody>
          <a:bodyPr/>
          <a:lstStyle/>
          <a:p>
            <a:r>
              <a:rPr lang="en-US" dirty="0"/>
              <a:t>My experience of anorexia from 2017</a:t>
            </a:r>
          </a:p>
          <a:p>
            <a:r>
              <a:rPr lang="en-US" dirty="0"/>
              <a:t>Dealing with this I found myself deprived from family and friends because I could not explain what was happening to me.</a:t>
            </a:r>
          </a:p>
          <a:p>
            <a:r>
              <a:rPr lang="en-US" dirty="0"/>
              <a:t>During my freshman year in university, I started losing weight in extreme amounts and in a very short time. </a:t>
            </a:r>
          </a:p>
          <a:p>
            <a:r>
              <a:rPr lang="en-US" dirty="0"/>
              <a:t>Soon enough I discovered myself not eating at all or purging what I have eaten. </a:t>
            </a:r>
          </a:p>
        </p:txBody>
      </p:sp>
    </p:spTree>
    <p:extLst>
      <p:ext uri="{BB962C8B-B14F-4D97-AF65-F5344CB8AC3E}">
        <p14:creationId xmlns:p14="http://schemas.microsoft.com/office/powerpoint/2010/main" val="32895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5F159-C7C2-1F4A-96D8-401E4B417C79}"/>
              </a:ext>
            </a:extLst>
          </p:cNvPr>
          <p:cNvSpPr>
            <a:spLocks noGrp="1"/>
          </p:cNvSpPr>
          <p:nvPr>
            <p:ph type="title"/>
          </p:nvPr>
        </p:nvSpPr>
        <p:spPr/>
        <p:txBody>
          <a:bodyPr/>
          <a:lstStyle/>
          <a:p>
            <a:r>
              <a:rPr lang="en-US" b="1" dirty="0"/>
              <a:t>Personal Experience</a:t>
            </a:r>
            <a:br>
              <a:rPr lang="en-US" b="1" dirty="0"/>
            </a:br>
            <a:endParaRPr lang="en-US" dirty="0"/>
          </a:p>
        </p:txBody>
      </p:sp>
      <p:sp>
        <p:nvSpPr>
          <p:cNvPr id="3" name="Content Placeholder 2">
            <a:extLst>
              <a:ext uri="{FF2B5EF4-FFF2-40B4-BE49-F238E27FC236}">
                <a16:creationId xmlns:a16="http://schemas.microsoft.com/office/drawing/2014/main" id="{5B12CD27-9F17-7949-9D2E-248884217C29}"/>
              </a:ext>
            </a:extLst>
          </p:cNvPr>
          <p:cNvSpPr>
            <a:spLocks noGrp="1"/>
          </p:cNvSpPr>
          <p:nvPr>
            <p:ph idx="1"/>
          </p:nvPr>
        </p:nvSpPr>
        <p:spPr/>
        <p:txBody>
          <a:bodyPr/>
          <a:lstStyle/>
          <a:p>
            <a:r>
              <a:rPr lang="en-US" dirty="0"/>
              <a:t>I did not restrict myself to any food I would just eat and purge right after. </a:t>
            </a:r>
          </a:p>
          <a:p>
            <a:r>
              <a:rPr lang="en-US" dirty="0"/>
              <a:t>After a couple of weeks I started to purge without trying and I understood that I have to tell someone. </a:t>
            </a:r>
          </a:p>
          <a:p>
            <a:r>
              <a:rPr lang="en-US" dirty="0"/>
              <a:t>This is when I started to search for pro-</a:t>
            </a:r>
            <a:r>
              <a:rPr lang="en-US" dirty="0" err="1"/>
              <a:t>ana</a:t>
            </a:r>
            <a:r>
              <a:rPr lang="en-US" dirty="0"/>
              <a:t> groups on Facebook, Instagram and Telegram. </a:t>
            </a:r>
          </a:p>
          <a:p>
            <a:r>
              <a:rPr lang="en-US" dirty="0"/>
              <a:t>I was striving to become the “butterfly”. </a:t>
            </a:r>
          </a:p>
          <a:p>
            <a:r>
              <a:rPr lang="en-US" dirty="0"/>
              <a:t>The recovery takes time and has various stages, similar to the butterfly in the cocoon stage of transformation. </a:t>
            </a:r>
          </a:p>
        </p:txBody>
      </p:sp>
    </p:spTree>
    <p:extLst>
      <p:ext uri="{BB962C8B-B14F-4D97-AF65-F5344CB8AC3E}">
        <p14:creationId xmlns:p14="http://schemas.microsoft.com/office/powerpoint/2010/main" val="3129420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62428-0938-8340-9716-693ECD48E036}"/>
              </a:ext>
            </a:extLst>
          </p:cNvPr>
          <p:cNvSpPr>
            <a:spLocks noGrp="1"/>
          </p:cNvSpPr>
          <p:nvPr>
            <p:ph type="title"/>
          </p:nvPr>
        </p:nvSpPr>
        <p:spPr/>
        <p:txBody>
          <a:bodyPr/>
          <a:lstStyle/>
          <a:p>
            <a:r>
              <a:rPr lang="en-US" b="1" dirty="0"/>
              <a:t>Instagram</a:t>
            </a:r>
            <a:br>
              <a:rPr lang="en-US" b="1" dirty="0"/>
            </a:br>
            <a:endParaRPr lang="en-US" dirty="0"/>
          </a:p>
        </p:txBody>
      </p:sp>
      <p:sp>
        <p:nvSpPr>
          <p:cNvPr id="3" name="Content Placeholder 2">
            <a:extLst>
              <a:ext uri="{FF2B5EF4-FFF2-40B4-BE49-F238E27FC236}">
                <a16:creationId xmlns:a16="http://schemas.microsoft.com/office/drawing/2014/main" id="{A1735F07-4F14-4C40-8ABA-3EAC355AE43B}"/>
              </a:ext>
            </a:extLst>
          </p:cNvPr>
          <p:cNvSpPr>
            <a:spLocks noGrp="1"/>
          </p:cNvSpPr>
          <p:nvPr>
            <p:ph idx="1"/>
          </p:nvPr>
        </p:nvSpPr>
        <p:spPr/>
        <p:txBody>
          <a:bodyPr/>
          <a:lstStyle/>
          <a:p>
            <a:r>
              <a:rPr lang="en-US" dirty="0"/>
              <a:t>Blaming celebrities and models for using retouching techniques on photos is something both critics and fans do often. </a:t>
            </a:r>
          </a:p>
          <a:p>
            <a:r>
              <a:rPr lang="en-US" dirty="0"/>
              <a:t>The results of interviews conducted with 10 women</a:t>
            </a:r>
          </a:p>
          <a:p>
            <a:r>
              <a:rPr lang="en-US" dirty="0"/>
              <a:t>The participants were reported to have lack of self-worth and body dissatisfaction</a:t>
            </a:r>
          </a:p>
          <a:p>
            <a:r>
              <a:rPr lang="en-US" dirty="0"/>
              <a:t>Photoshop</a:t>
            </a:r>
          </a:p>
          <a:p>
            <a:r>
              <a:rPr lang="en-US" dirty="0"/>
              <a:t>Instagram Effects</a:t>
            </a:r>
          </a:p>
        </p:txBody>
      </p:sp>
    </p:spTree>
    <p:extLst>
      <p:ext uri="{BB962C8B-B14F-4D97-AF65-F5344CB8AC3E}">
        <p14:creationId xmlns:p14="http://schemas.microsoft.com/office/powerpoint/2010/main" val="1111552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CD90-B543-1945-B6DF-D176F2C663E1}"/>
              </a:ext>
            </a:extLst>
          </p:cNvPr>
          <p:cNvSpPr>
            <a:spLocks noGrp="1"/>
          </p:cNvSpPr>
          <p:nvPr>
            <p:ph type="title"/>
          </p:nvPr>
        </p:nvSpPr>
        <p:spPr/>
        <p:txBody>
          <a:bodyPr/>
          <a:lstStyle/>
          <a:p>
            <a:r>
              <a:rPr lang="en-US" dirty="0"/>
              <a:t>Filter bubble</a:t>
            </a:r>
          </a:p>
        </p:txBody>
      </p:sp>
      <p:sp>
        <p:nvSpPr>
          <p:cNvPr id="3" name="Content Placeholder 2">
            <a:extLst>
              <a:ext uri="{FF2B5EF4-FFF2-40B4-BE49-F238E27FC236}">
                <a16:creationId xmlns:a16="http://schemas.microsoft.com/office/drawing/2014/main" id="{2053582C-80AD-DC42-8DA3-F4BD803BECD2}"/>
              </a:ext>
            </a:extLst>
          </p:cNvPr>
          <p:cNvSpPr>
            <a:spLocks noGrp="1"/>
          </p:cNvSpPr>
          <p:nvPr>
            <p:ph idx="1"/>
          </p:nvPr>
        </p:nvSpPr>
        <p:spPr/>
        <p:txBody>
          <a:bodyPr/>
          <a:lstStyle/>
          <a:p>
            <a:r>
              <a:rPr lang="en-US" dirty="0"/>
              <a:t>This term was introduced by activist Eli </a:t>
            </a:r>
            <a:r>
              <a:rPr lang="en-US" dirty="0" err="1"/>
              <a:t>Pariser</a:t>
            </a:r>
            <a:r>
              <a:rPr lang="en-US" dirty="0"/>
              <a:t> in his 2011 book The Filter Bubble: What the Internet is Hiding from You. </a:t>
            </a:r>
          </a:p>
          <a:p>
            <a:r>
              <a:rPr lang="en-US" dirty="0"/>
              <a:t>Google and other search engines have an algorithmic personalization of search results. This proves that every user is existing in his own “personalized universe of information” (</a:t>
            </a:r>
            <a:r>
              <a:rPr lang="en-US" dirty="0" err="1"/>
              <a:t>Pariser</a:t>
            </a:r>
            <a:r>
              <a:rPr lang="en-US" dirty="0"/>
              <a:t>, 2015) </a:t>
            </a:r>
          </a:p>
          <a:p>
            <a:r>
              <a:rPr lang="en-US" dirty="0"/>
              <a:t>During my research I found myself in the “Filter Bubble” of a dieting teen having to be exposed to diet pill and exercise ads.</a:t>
            </a:r>
          </a:p>
        </p:txBody>
      </p:sp>
    </p:spTree>
    <p:extLst>
      <p:ext uri="{BB962C8B-B14F-4D97-AF65-F5344CB8AC3E}">
        <p14:creationId xmlns:p14="http://schemas.microsoft.com/office/powerpoint/2010/main" val="210456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D881-68C6-9844-8C17-A3CFBAD5AF01}"/>
              </a:ext>
            </a:extLst>
          </p:cNvPr>
          <p:cNvSpPr>
            <a:spLocks noGrp="1"/>
          </p:cNvSpPr>
          <p:nvPr>
            <p:ph type="title"/>
          </p:nvPr>
        </p:nvSpPr>
        <p:spPr/>
        <p:txBody>
          <a:bodyPr/>
          <a:lstStyle/>
          <a:p>
            <a:r>
              <a:rPr lang="en-US" dirty="0"/>
              <a:t>The change</a:t>
            </a:r>
          </a:p>
        </p:txBody>
      </p:sp>
      <p:sp>
        <p:nvSpPr>
          <p:cNvPr id="3" name="Content Placeholder 2">
            <a:extLst>
              <a:ext uri="{FF2B5EF4-FFF2-40B4-BE49-F238E27FC236}">
                <a16:creationId xmlns:a16="http://schemas.microsoft.com/office/drawing/2014/main" id="{F52F949A-8180-A547-9983-85512B30CC12}"/>
              </a:ext>
            </a:extLst>
          </p:cNvPr>
          <p:cNvSpPr>
            <a:spLocks noGrp="1"/>
          </p:cNvSpPr>
          <p:nvPr>
            <p:ph idx="1"/>
          </p:nvPr>
        </p:nvSpPr>
        <p:spPr/>
        <p:txBody>
          <a:bodyPr/>
          <a:lstStyle/>
          <a:p>
            <a:r>
              <a:rPr lang="en-US" dirty="0"/>
              <a:t>The purpose of this paper was not to criticize people who live their life or think that they are on the right track of achieving beauty. The purpose of this paper is to acknowledge that there are no beauty standards. For one beauty is skinny, bones and thigh gap and for others beauty is stomach rolls thick thighs and cellulite. The importance is to realize that whether or not one has the ability to see the beauty within. </a:t>
            </a:r>
          </a:p>
        </p:txBody>
      </p:sp>
    </p:spTree>
    <p:extLst>
      <p:ext uri="{BB962C8B-B14F-4D97-AF65-F5344CB8AC3E}">
        <p14:creationId xmlns:p14="http://schemas.microsoft.com/office/powerpoint/2010/main" val="292452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BEBD-66FA-904A-A3BE-58A55A233552}"/>
              </a:ext>
            </a:extLst>
          </p:cNvPr>
          <p:cNvSpPr>
            <a:spLocks noGrp="1"/>
          </p:cNvSpPr>
          <p:nvPr>
            <p:ph type="title"/>
          </p:nvPr>
        </p:nvSpPr>
        <p:spPr/>
        <p:txBody>
          <a:bodyPr>
            <a:normAutofit fontScale="90000"/>
          </a:bodyPr>
          <a:lstStyle/>
          <a:p>
            <a:r>
              <a:rPr lang="en-US" dirty="0"/>
              <a:t>Abstract</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1D62D067-E1CB-6F4C-A166-87F7B7EEB618}"/>
              </a:ext>
            </a:extLst>
          </p:cNvPr>
          <p:cNvSpPr>
            <a:spLocks noGrp="1"/>
          </p:cNvSpPr>
          <p:nvPr>
            <p:ph idx="1"/>
          </p:nvPr>
        </p:nvSpPr>
        <p:spPr/>
        <p:txBody>
          <a:bodyPr/>
          <a:lstStyle/>
          <a:p>
            <a:r>
              <a:rPr lang="en-US" dirty="0"/>
              <a:t>The purpose of the paper s to bring awareness and criticize the role of social media in the reinforcement of eating disorders and body dissatisfaction in college-aged women. </a:t>
            </a:r>
          </a:p>
          <a:p>
            <a:r>
              <a:rPr lang="en-US" dirty="0"/>
              <a:t>Further in this work, you will encounter a brief analysis of Websites that promote Anorexia </a:t>
            </a:r>
          </a:p>
          <a:p>
            <a:endParaRPr lang="en-US" dirty="0"/>
          </a:p>
        </p:txBody>
      </p:sp>
    </p:spTree>
    <p:extLst>
      <p:ext uri="{BB962C8B-B14F-4D97-AF65-F5344CB8AC3E}">
        <p14:creationId xmlns:p14="http://schemas.microsoft.com/office/powerpoint/2010/main" val="290015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0B019-3F6B-5C4A-AAF0-823CBFF0A6C0}"/>
              </a:ext>
            </a:extLst>
          </p:cNvPr>
          <p:cNvSpPr>
            <a:spLocks noGrp="1"/>
          </p:cNvSpPr>
          <p:nvPr>
            <p:ph type="title"/>
          </p:nvPr>
        </p:nvSpPr>
        <p:spPr/>
        <p:txBody>
          <a:bodyPr/>
          <a:lstStyle/>
          <a:p>
            <a:r>
              <a:rPr lang="en-US" b="1" dirty="0"/>
              <a:t>Introduction</a:t>
            </a:r>
            <a:br>
              <a:rPr lang="en-US" b="1" dirty="0"/>
            </a:br>
            <a:endParaRPr lang="en-US" dirty="0"/>
          </a:p>
        </p:txBody>
      </p:sp>
      <p:sp>
        <p:nvSpPr>
          <p:cNvPr id="3" name="Content Placeholder 2">
            <a:extLst>
              <a:ext uri="{FF2B5EF4-FFF2-40B4-BE49-F238E27FC236}">
                <a16:creationId xmlns:a16="http://schemas.microsoft.com/office/drawing/2014/main" id="{9F78ED75-82E2-BB4E-8AD0-C786772A4B57}"/>
              </a:ext>
            </a:extLst>
          </p:cNvPr>
          <p:cNvSpPr>
            <a:spLocks noGrp="1"/>
          </p:cNvSpPr>
          <p:nvPr>
            <p:ph idx="1"/>
          </p:nvPr>
        </p:nvSpPr>
        <p:spPr/>
        <p:txBody>
          <a:bodyPr/>
          <a:lstStyle/>
          <a:p>
            <a:r>
              <a:rPr lang="en-US" dirty="0"/>
              <a:t>The research conducted in this project revolves around the Eating Disorder groups on social media. The pro-</a:t>
            </a:r>
            <a:r>
              <a:rPr lang="en-US" dirty="0" err="1"/>
              <a:t>ana</a:t>
            </a:r>
            <a:r>
              <a:rPr lang="en-US" dirty="0"/>
              <a:t> websites and communities have a clear goal and pattern and the research tried to identify it. </a:t>
            </a:r>
          </a:p>
          <a:p>
            <a:r>
              <a:rPr lang="en-US" dirty="0"/>
              <a:t>Research conducted for studying the influence of social media on female body image and eating disorders shows that there are clear patterns in Eating Disorder groups in social media and that Instagram usage has its effect on self-esteem and body image on young women. </a:t>
            </a:r>
          </a:p>
        </p:txBody>
      </p:sp>
    </p:spTree>
    <p:extLst>
      <p:ext uri="{BB962C8B-B14F-4D97-AF65-F5344CB8AC3E}">
        <p14:creationId xmlns:p14="http://schemas.microsoft.com/office/powerpoint/2010/main" val="380322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A9A4-F6A1-9A46-9B25-7C08C6FA9306}"/>
              </a:ext>
            </a:extLst>
          </p:cNvPr>
          <p:cNvSpPr>
            <a:spLocks noGrp="1"/>
          </p:cNvSpPr>
          <p:nvPr>
            <p:ph type="title"/>
          </p:nvPr>
        </p:nvSpPr>
        <p:spPr/>
        <p:txBody>
          <a:bodyPr/>
          <a:lstStyle/>
          <a:p>
            <a:r>
              <a:rPr lang="en-US" b="1" dirty="0"/>
              <a:t>Methodology</a:t>
            </a:r>
            <a:br>
              <a:rPr lang="en-US" b="1" dirty="0"/>
            </a:br>
            <a:endParaRPr lang="en-US" dirty="0"/>
          </a:p>
        </p:txBody>
      </p:sp>
      <p:sp>
        <p:nvSpPr>
          <p:cNvPr id="3" name="Content Placeholder 2">
            <a:extLst>
              <a:ext uri="{FF2B5EF4-FFF2-40B4-BE49-F238E27FC236}">
                <a16:creationId xmlns:a16="http://schemas.microsoft.com/office/drawing/2014/main" id="{41B4CE04-0CE5-7D41-894C-B3E1FE505C2E}"/>
              </a:ext>
            </a:extLst>
          </p:cNvPr>
          <p:cNvSpPr>
            <a:spLocks noGrp="1"/>
          </p:cNvSpPr>
          <p:nvPr>
            <p:ph idx="1"/>
          </p:nvPr>
        </p:nvSpPr>
        <p:spPr/>
        <p:txBody>
          <a:bodyPr/>
          <a:lstStyle/>
          <a:p>
            <a:r>
              <a:rPr lang="en-US" dirty="0"/>
              <a:t>To have a deeper understanding for this paper the discourse analysis research method was used in the first section of the paper. </a:t>
            </a:r>
          </a:p>
          <a:p>
            <a:r>
              <a:rPr lang="en-US" dirty="0"/>
              <a:t>Later on, I use visual analysis and visual rhetoric for Instagram pages. </a:t>
            </a:r>
          </a:p>
          <a:p>
            <a:r>
              <a:rPr lang="en-US" dirty="0"/>
              <a:t>In order to perceive the information in pro-eating disorder communities, a separate profile was created on both Instagram and Telegram.</a:t>
            </a:r>
          </a:p>
          <a:p>
            <a:r>
              <a:rPr lang="en-US" dirty="0"/>
              <a:t>The search words were pro </a:t>
            </a:r>
            <a:r>
              <a:rPr lang="en-US" dirty="0" err="1"/>
              <a:t>ana</a:t>
            </a:r>
            <a:r>
              <a:rPr lang="en-US" dirty="0"/>
              <a:t>, pro </a:t>
            </a:r>
            <a:r>
              <a:rPr lang="en-US" dirty="0" err="1"/>
              <a:t>mia</a:t>
            </a:r>
            <a:r>
              <a:rPr lang="en-US" dirty="0"/>
              <a:t>, pro </a:t>
            </a:r>
            <a:r>
              <a:rPr lang="en-US" dirty="0" err="1"/>
              <a:t>ana</a:t>
            </a:r>
            <a:r>
              <a:rPr lang="en-US" dirty="0"/>
              <a:t> </a:t>
            </a:r>
            <a:r>
              <a:rPr lang="en-US" dirty="0" err="1"/>
              <a:t>mia</a:t>
            </a:r>
            <a:r>
              <a:rPr lang="en-US" dirty="0"/>
              <a:t>, thinspiration, anorexia, bulimia, anorexia and bulimia, eating disorders. </a:t>
            </a:r>
          </a:p>
        </p:txBody>
      </p:sp>
    </p:spTree>
    <p:extLst>
      <p:ext uri="{BB962C8B-B14F-4D97-AF65-F5344CB8AC3E}">
        <p14:creationId xmlns:p14="http://schemas.microsoft.com/office/powerpoint/2010/main" val="267475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CBD3-E710-CD4C-B129-F4E0C91330DD}"/>
              </a:ext>
            </a:extLst>
          </p:cNvPr>
          <p:cNvSpPr>
            <a:spLocks noGrp="1"/>
          </p:cNvSpPr>
          <p:nvPr>
            <p:ph type="title"/>
          </p:nvPr>
        </p:nvSpPr>
        <p:spPr/>
        <p:txBody>
          <a:bodyPr/>
          <a:lstStyle/>
          <a:p>
            <a:r>
              <a:rPr lang="en-US" b="1" dirty="0"/>
              <a:t>Methodology</a:t>
            </a:r>
            <a:endParaRPr lang="en-US" dirty="0"/>
          </a:p>
        </p:txBody>
      </p:sp>
      <p:sp>
        <p:nvSpPr>
          <p:cNvPr id="3" name="Content Placeholder 2">
            <a:extLst>
              <a:ext uri="{FF2B5EF4-FFF2-40B4-BE49-F238E27FC236}">
                <a16:creationId xmlns:a16="http://schemas.microsoft.com/office/drawing/2014/main" id="{4ABEE668-5509-5A47-B09E-6EC424BED5B6}"/>
              </a:ext>
            </a:extLst>
          </p:cNvPr>
          <p:cNvSpPr>
            <a:spLocks noGrp="1"/>
          </p:cNvSpPr>
          <p:nvPr>
            <p:ph idx="1"/>
          </p:nvPr>
        </p:nvSpPr>
        <p:spPr/>
        <p:txBody>
          <a:bodyPr/>
          <a:lstStyle/>
          <a:p>
            <a:r>
              <a:rPr lang="en-US" dirty="0"/>
              <a:t>The profile created for the websites was not faux, in fact, the closed groups were contacted and were informed that the specific profile would not be posting anything and would only be observing the interactions that take place in the community for a period of two weeks.</a:t>
            </a:r>
          </a:p>
          <a:p>
            <a:r>
              <a:rPr lang="en-US" dirty="0"/>
              <a:t>I concentrated on Instagram for influencers and ads that promote diets, diet pills and workouts.</a:t>
            </a:r>
          </a:p>
        </p:txBody>
      </p:sp>
    </p:spTree>
    <p:extLst>
      <p:ext uri="{BB962C8B-B14F-4D97-AF65-F5344CB8AC3E}">
        <p14:creationId xmlns:p14="http://schemas.microsoft.com/office/powerpoint/2010/main" val="100011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7CBED-7BFB-434D-85A3-25C4DC1CF0C2}"/>
              </a:ext>
            </a:extLst>
          </p:cNvPr>
          <p:cNvSpPr>
            <a:spLocks noGrp="1"/>
          </p:cNvSpPr>
          <p:nvPr>
            <p:ph type="title"/>
          </p:nvPr>
        </p:nvSpPr>
        <p:spPr/>
        <p:txBody>
          <a:bodyPr/>
          <a:lstStyle/>
          <a:p>
            <a:r>
              <a:rPr lang="en-US" b="1" dirty="0"/>
              <a:t>Methodology</a:t>
            </a:r>
            <a:endParaRPr lang="en-US" dirty="0"/>
          </a:p>
        </p:txBody>
      </p:sp>
      <p:sp>
        <p:nvSpPr>
          <p:cNvPr id="3" name="Content Placeholder 2">
            <a:extLst>
              <a:ext uri="{FF2B5EF4-FFF2-40B4-BE49-F238E27FC236}">
                <a16:creationId xmlns:a16="http://schemas.microsoft.com/office/drawing/2014/main" id="{FAC3CFFA-1215-6E4C-94E9-C91DC0922904}"/>
              </a:ext>
            </a:extLst>
          </p:cNvPr>
          <p:cNvSpPr>
            <a:spLocks noGrp="1"/>
          </p:cNvSpPr>
          <p:nvPr>
            <p:ph idx="1"/>
          </p:nvPr>
        </p:nvSpPr>
        <p:spPr/>
        <p:txBody>
          <a:bodyPr/>
          <a:lstStyle/>
          <a:p>
            <a:r>
              <a:rPr lang="en-US" dirty="0"/>
              <a:t>A survey was conducted between 78 women aged from 17-21 form different universities. </a:t>
            </a:r>
          </a:p>
          <a:p>
            <a:r>
              <a:rPr lang="en-US" dirty="0"/>
              <a:t>Only the girls with active Instagram accounts who follow influencers could participate in the survey. </a:t>
            </a:r>
          </a:p>
          <a:p>
            <a:r>
              <a:rPr lang="en-US" dirty="0"/>
              <a:t>The survey comprised multiple questioned answers. </a:t>
            </a:r>
          </a:p>
          <a:p>
            <a:r>
              <a:rPr lang="en-US" dirty="0"/>
              <a:t>Women who were found to have a lower self-esteem were interviewed further. </a:t>
            </a:r>
          </a:p>
          <a:p>
            <a:r>
              <a:rPr lang="en-US" dirty="0"/>
              <a:t>They were subjected to qualitative analysis. </a:t>
            </a:r>
          </a:p>
          <a:p>
            <a:r>
              <a:rPr lang="en-US" dirty="0"/>
              <a:t>The emerging themes and patterns were tracked down.</a:t>
            </a:r>
          </a:p>
          <a:p>
            <a:endParaRPr lang="en-US" dirty="0"/>
          </a:p>
        </p:txBody>
      </p:sp>
    </p:spTree>
    <p:extLst>
      <p:ext uri="{BB962C8B-B14F-4D97-AF65-F5344CB8AC3E}">
        <p14:creationId xmlns:p14="http://schemas.microsoft.com/office/powerpoint/2010/main" val="204020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BAD6C-CB10-0649-8C42-A5B29EF54752}"/>
              </a:ext>
            </a:extLst>
          </p:cNvPr>
          <p:cNvSpPr>
            <a:spLocks noGrp="1"/>
          </p:cNvSpPr>
          <p:nvPr>
            <p:ph type="title"/>
          </p:nvPr>
        </p:nvSpPr>
        <p:spPr/>
        <p:txBody>
          <a:bodyPr/>
          <a:lstStyle/>
          <a:p>
            <a:r>
              <a:rPr lang="en-US" b="1" dirty="0"/>
              <a:t>The Eating Disorder Community</a:t>
            </a:r>
            <a:br>
              <a:rPr lang="en-US" b="1" dirty="0"/>
            </a:br>
            <a:endParaRPr lang="en-US" dirty="0"/>
          </a:p>
        </p:txBody>
      </p:sp>
      <p:sp>
        <p:nvSpPr>
          <p:cNvPr id="3" name="Content Placeholder 2">
            <a:extLst>
              <a:ext uri="{FF2B5EF4-FFF2-40B4-BE49-F238E27FC236}">
                <a16:creationId xmlns:a16="http://schemas.microsoft.com/office/drawing/2014/main" id="{660A8027-B9FF-CD43-87B2-4F1CDEAB3E9A}"/>
              </a:ext>
            </a:extLst>
          </p:cNvPr>
          <p:cNvSpPr>
            <a:spLocks noGrp="1"/>
          </p:cNvSpPr>
          <p:nvPr>
            <p:ph idx="1"/>
          </p:nvPr>
        </p:nvSpPr>
        <p:spPr/>
        <p:txBody>
          <a:bodyPr/>
          <a:lstStyle/>
          <a:p>
            <a:r>
              <a:rPr lang="en-US" dirty="0"/>
              <a:t>Disordered eating behaviors (DEB) usually occur among women in their early twenties or during adolescence. </a:t>
            </a:r>
          </a:p>
          <a:p>
            <a:r>
              <a:rPr lang="en-US" dirty="0"/>
              <a:t>Common traits of both DEB and ED are altered/irregular attitudes, behaviors, weight perception and physical appearance. </a:t>
            </a:r>
          </a:p>
          <a:p>
            <a:r>
              <a:rPr lang="en-US" dirty="0"/>
              <a:t>These disruptions most commonly manifest in restricting or binging and/or purging.</a:t>
            </a:r>
          </a:p>
          <a:p>
            <a:r>
              <a:rPr lang="en-US" dirty="0"/>
              <a:t> DEB’s are not categorized as an eating disorder, though they are considered a phase and, in most instances, the starting point of diagnosed eating disorders (APA).</a:t>
            </a:r>
          </a:p>
          <a:p>
            <a:endParaRPr lang="en-US" dirty="0"/>
          </a:p>
        </p:txBody>
      </p:sp>
    </p:spTree>
    <p:extLst>
      <p:ext uri="{BB962C8B-B14F-4D97-AF65-F5344CB8AC3E}">
        <p14:creationId xmlns:p14="http://schemas.microsoft.com/office/powerpoint/2010/main" val="103470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35BA7-2716-B94E-8F37-A70A41C7AD61}"/>
              </a:ext>
            </a:extLst>
          </p:cNvPr>
          <p:cNvSpPr>
            <a:spLocks noGrp="1"/>
          </p:cNvSpPr>
          <p:nvPr>
            <p:ph type="title"/>
          </p:nvPr>
        </p:nvSpPr>
        <p:spPr/>
        <p:txBody>
          <a:bodyPr/>
          <a:lstStyle/>
          <a:p>
            <a:r>
              <a:rPr lang="en-US" b="1" dirty="0"/>
              <a:t>The Eating Disorder Community</a:t>
            </a:r>
            <a:br>
              <a:rPr lang="en-US" b="1" dirty="0"/>
            </a:br>
            <a:endParaRPr lang="en-US" dirty="0"/>
          </a:p>
        </p:txBody>
      </p:sp>
      <p:sp>
        <p:nvSpPr>
          <p:cNvPr id="3" name="Content Placeholder 2">
            <a:extLst>
              <a:ext uri="{FF2B5EF4-FFF2-40B4-BE49-F238E27FC236}">
                <a16:creationId xmlns:a16="http://schemas.microsoft.com/office/drawing/2014/main" id="{8693324F-811D-7641-B45A-16CB29FF17BE}"/>
              </a:ext>
            </a:extLst>
          </p:cNvPr>
          <p:cNvSpPr>
            <a:spLocks noGrp="1"/>
          </p:cNvSpPr>
          <p:nvPr>
            <p:ph idx="1"/>
          </p:nvPr>
        </p:nvSpPr>
        <p:spPr/>
        <p:txBody>
          <a:bodyPr/>
          <a:lstStyle/>
          <a:p>
            <a:r>
              <a:rPr lang="en-US" dirty="0"/>
              <a:t>One of the internet communities that has been receiving responsiveness is the “pro-</a:t>
            </a:r>
            <a:r>
              <a:rPr lang="en-US" dirty="0" err="1"/>
              <a:t>ana</a:t>
            </a:r>
            <a:r>
              <a:rPr lang="en-US" dirty="0"/>
              <a:t>” community. </a:t>
            </a:r>
          </a:p>
          <a:p>
            <a:r>
              <a:rPr lang="en-US" dirty="0"/>
              <a:t>“Pro-</a:t>
            </a:r>
            <a:r>
              <a:rPr lang="en-US" dirty="0" err="1"/>
              <a:t>ana</a:t>
            </a:r>
            <a:r>
              <a:rPr lang="en-US" dirty="0"/>
              <a:t>” is a term for people who suffer from an eating disorder but consider the disorder to be their lifestyle choice (Lyons, </a:t>
            </a:r>
            <a:r>
              <a:rPr lang="en-US" dirty="0" err="1"/>
              <a:t>Mehl</a:t>
            </a:r>
            <a:r>
              <a:rPr lang="en-US" dirty="0"/>
              <a:t> &amp; Pennebaker, 2006). </a:t>
            </a:r>
          </a:p>
          <a:p>
            <a:r>
              <a:rPr lang="en-US" dirty="0"/>
              <a:t>The webpages have sections for “tips and tricks” where they share information on how to conceal weight loss or dieting information, or images of thin women triggering the readers to lose weight) </a:t>
            </a:r>
          </a:p>
        </p:txBody>
      </p:sp>
    </p:spTree>
    <p:extLst>
      <p:ext uri="{BB962C8B-B14F-4D97-AF65-F5344CB8AC3E}">
        <p14:creationId xmlns:p14="http://schemas.microsoft.com/office/powerpoint/2010/main" val="2187413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0A955-ED13-704D-A098-E1ABE45DC877}"/>
              </a:ext>
            </a:extLst>
          </p:cNvPr>
          <p:cNvSpPr>
            <a:spLocks noGrp="1"/>
          </p:cNvSpPr>
          <p:nvPr>
            <p:ph type="title"/>
          </p:nvPr>
        </p:nvSpPr>
        <p:spPr/>
        <p:txBody>
          <a:bodyPr/>
          <a:lstStyle/>
          <a:p>
            <a:r>
              <a:rPr lang="en-US" b="1" dirty="0"/>
              <a:t>The Eating Disorder Community</a:t>
            </a:r>
            <a:br>
              <a:rPr lang="en-US" b="1" dirty="0"/>
            </a:br>
            <a:endParaRPr lang="en-US" dirty="0"/>
          </a:p>
        </p:txBody>
      </p:sp>
      <p:sp>
        <p:nvSpPr>
          <p:cNvPr id="3" name="Content Placeholder 2">
            <a:extLst>
              <a:ext uri="{FF2B5EF4-FFF2-40B4-BE49-F238E27FC236}">
                <a16:creationId xmlns:a16="http://schemas.microsoft.com/office/drawing/2014/main" id="{EB297370-0E85-9A42-B631-C6CEB5E4872A}"/>
              </a:ext>
            </a:extLst>
          </p:cNvPr>
          <p:cNvSpPr>
            <a:spLocks noGrp="1"/>
          </p:cNvSpPr>
          <p:nvPr>
            <p:ph idx="1"/>
          </p:nvPr>
        </p:nvSpPr>
        <p:spPr/>
        <p:txBody>
          <a:bodyPr/>
          <a:lstStyle/>
          <a:p>
            <a:r>
              <a:rPr lang="en-US" dirty="0"/>
              <a:t>Although it is logical to assume that these websites have only negative effects, research shows that people who already suffer from the eating disorder actually plants feelings of being understood and supports emotionally (</a:t>
            </a:r>
            <a:r>
              <a:rPr lang="en-US" dirty="0" err="1"/>
              <a:t>Csipke</a:t>
            </a:r>
            <a:r>
              <a:rPr lang="en-US" dirty="0"/>
              <a:t> &amp; Horne, 2007). </a:t>
            </a:r>
          </a:p>
          <a:p>
            <a:r>
              <a:rPr lang="en-US" dirty="0"/>
              <a:t>The participators are likely to encourage each other to lose weight, diet, fast and hide it. </a:t>
            </a:r>
          </a:p>
          <a:p>
            <a:r>
              <a:rPr lang="en-US" dirty="0"/>
              <a:t>People who suffer from social anxiety or are introverts have been proven to have more presence in social networking and fewer interactions offline </a:t>
            </a:r>
          </a:p>
          <a:p>
            <a:r>
              <a:rPr lang="en-US" dirty="0"/>
              <a:t>As the individuals having eating disorder have limited social support they are tended to seek it out in online communities. (Tiller, Schmidt &amp; Troop, 1995). </a:t>
            </a:r>
          </a:p>
        </p:txBody>
      </p:sp>
    </p:spTree>
    <p:extLst>
      <p:ext uri="{BB962C8B-B14F-4D97-AF65-F5344CB8AC3E}">
        <p14:creationId xmlns:p14="http://schemas.microsoft.com/office/powerpoint/2010/main" val="8585827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TotalTime>
  <Words>1135</Words>
  <Application>Microsoft Macintosh PowerPoint</Application>
  <PresentationFormat>Widescreen</PresentationFormat>
  <Paragraphs>65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The Impact of Social Media on Female Body Image: Eating Disorders and Instagram </vt:lpstr>
      <vt:lpstr>Abstract   </vt:lpstr>
      <vt:lpstr>Introduction </vt:lpstr>
      <vt:lpstr>Methodology </vt:lpstr>
      <vt:lpstr>Methodology</vt:lpstr>
      <vt:lpstr>Methodology</vt:lpstr>
      <vt:lpstr>The Eating Disorder Community </vt:lpstr>
      <vt:lpstr>The Eating Disorder Community </vt:lpstr>
      <vt:lpstr>The Eating Disorder Community </vt:lpstr>
      <vt:lpstr>The Eating Disorder Community </vt:lpstr>
      <vt:lpstr>Personal Experience </vt:lpstr>
      <vt:lpstr>Personal Experience </vt:lpstr>
      <vt:lpstr>Instagram </vt:lpstr>
      <vt:lpstr>Filter bubble</vt:lpstr>
      <vt:lpstr>The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Social Media on Female Body Image: Eating Disorders and Instagram </dc:title>
  <dc:creator>Microsoft Office User</dc:creator>
  <cp:lastModifiedBy>Microsoft Office User</cp:lastModifiedBy>
  <cp:revision>3</cp:revision>
  <dcterms:created xsi:type="dcterms:W3CDTF">2021-05-17T21:31:11Z</dcterms:created>
  <dcterms:modified xsi:type="dcterms:W3CDTF">2021-05-17T21:56:36Z</dcterms:modified>
</cp:coreProperties>
</file>