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43"/>
    <p:restoredTop sz="94590"/>
  </p:normalViewPr>
  <p:slideViewPr>
    <p:cSldViewPr snapToGrid="0">
      <p:cViewPr varScale="1">
        <p:scale>
          <a:sx n="109" d="100"/>
          <a:sy n="109" d="100"/>
        </p:scale>
        <p:origin x="792"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926912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73a04f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767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85426a2932_0_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85426a2932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4988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803f4742a9_0_3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803f4742a9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1998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85426a2932_0_3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85426a2932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6245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c6f73a04f_0_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c6f73a04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69347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85426a2932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85426a2932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01654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803f4742a9_0_4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803f4742a9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84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03f4742a9_0_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03f4742a9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4589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03f4742a9_0_2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03f4742a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9385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803f4742a9_0_4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803f4742a9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7064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c6f73a04f_0_1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c6f73a04f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8429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803f4742a9_0_2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803f4742a9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52109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85426a2932_0_1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85426a293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0582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85426a2932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85426a2932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80736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803f4742a9_0_3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803f4742a9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321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www.jstor.org/stable/resrep09810" TargetMode="External"/><Relationship Id="rId4" Type="http://schemas.openxmlformats.org/officeDocument/2006/relationships/hyperlink" Target="http://www.jstor.org/stable/resrep07058.5" TargetMode="External"/><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714525"/>
            <a:ext cx="8222100" cy="13314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 sz="2800" b="1">
                <a:solidFill>
                  <a:srgbClr val="434343"/>
                </a:solidFill>
                <a:latin typeface="Merriweather"/>
                <a:ea typeface="Merriweather"/>
                <a:cs typeface="Merriweather"/>
                <a:sym typeface="Merriweather"/>
              </a:rPr>
              <a:t>The Road to Real Independence: </a:t>
            </a:r>
            <a:endParaRPr sz="2800" b="1">
              <a:solidFill>
                <a:srgbClr val="434343"/>
              </a:solidFill>
              <a:latin typeface="Merriweather"/>
              <a:ea typeface="Merriweather"/>
              <a:cs typeface="Merriweather"/>
              <a:sym typeface="Merriweather"/>
            </a:endParaRPr>
          </a:p>
          <a:p>
            <a:pPr marL="0" lvl="0" indent="0" algn="ctr" rtl="0">
              <a:lnSpc>
                <a:spcPct val="115000"/>
              </a:lnSpc>
              <a:spcBef>
                <a:spcPts val="0"/>
              </a:spcBef>
              <a:spcAft>
                <a:spcPts val="0"/>
              </a:spcAft>
              <a:buNone/>
            </a:pPr>
            <a:r>
              <a:rPr lang="en" sz="2800" b="1">
                <a:solidFill>
                  <a:srgbClr val="434343"/>
                </a:solidFill>
                <a:latin typeface="Merriweather"/>
                <a:ea typeface="Merriweather"/>
                <a:cs typeface="Merriweather"/>
                <a:sym typeface="Merriweather"/>
              </a:rPr>
              <a:t>Ending the Post-Soviet Era</a:t>
            </a:r>
            <a:endParaRPr sz="2800" b="1">
              <a:solidFill>
                <a:srgbClr val="434343"/>
              </a:solidFill>
              <a:latin typeface="Merriweather"/>
              <a:ea typeface="Merriweather"/>
              <a:cs typeface="Merriweather"/>
              <a:sym typeface="Merriweather"/>
            </a:endParaRPr>
          </a:p>
          <a:p>
            <a:pPr marL="0" lvl="0" indent="0" algn="l" rtl="0">
              <a:spcBef>
                <a:spcPts val="0"/>
              </a:spcBef>
              <a:spcAft>
                <a:spcPts val="0"/>
              </a:spcAft>
              <a:buNone/>
            </a:pPr>
            <a:endParaRPr sz="5500">
              <a:solidFill>
                <a:srgbClr val="434343"/>
              </a:solidFill>
            </a:endParaRPr>
          </a:p>
        </p:txBody>
      </p:sp>
      <p:sp>
        <p:nvSpPr>
          <p:cNvPr id="68" name="Google Shape;68;p13"/>
          <p:cNvSpPr txBox="1">
            <a:spLocks noGrp="1"/>
          </p:cNvSpPr>
          <p:nvPr>
            <p:ph type="subTitle" idx="1"/>
          </p:nvPr>
        </p:nvSpPr>
        <p:spPr>
          <a:xfrm>
            <a:off x="390525" y="3385600"/>
            <a:ext cx="8222100" cy="133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000000"/>
                </a:solidFill>
              </a:rPr>
              <a:t>Capstone project by Margarita Dadyan</a:t>
            </a:r>
            <a:endParaRPr sz="1400">
              <a:solidFill>
                <a:srgbClr val="000000"/>
              </a:solidFill>
            </a:endParaRPr>
          </a:p>
          <a:p>
            <a:pPr marL="0" lvl="0" indent="0" algn="l" rtl="0">
              <a:spcBef>
                <a:spcPts val="0"/>
              </a:spcBef>
              <a:spcAft>
                <a:spcPts val="0"/>
              </a:spcAft>
              <a:buNone/>
            </a:pPr>
            <a:r>
              <a:rPr lang="en" sz="1400">
                <a:solidFill>
                  <a:srgbClr val="000000"/>
                </a:solidFill>
              </a:rPr>
              <a:t>Adviser: Mica Hilson</a:t>
            </a:r>
            <a:endParaRPr sz="1400">
              <a:solidFill>
                <a:srgbClr val="000000"/>
              </a:solidFill>
            </a:endParaRPr>
          </a:p>
          <a:p>
            <a:pPr marL="0" lvl="0" indent="0" algn="l" rtl="0">
              <a:spcBef>
                <a:spcPts val="0"/>
              </a:spcBef>
              <a:spcAft>
                <a:spcPts val="0"/>
              </a:spcAft>
              <a:buNone/>
            </a:pPr>
            <a:r>
              <a:rPr lang="en" sz="1400">
                <a:solidFill>
                  <a:srgbClr val="000000"/>
                </a:solidFill>
              </a:rPr>
              <a:t>American University of Armenia</a:t>
            </a:r>
            <a:endParaRPr sz="1400">
              <a:solidFill>
                <a:srgbClr val="000000"/>
              </a:solidFill>
            </a:endParaRPr>
          </a:p>
          <a:p>
            <a:pPr marL="0" lvl="0" indent="0" algn="l" rtl="0">
              <a:spcBef>
                <a:spcPts val="0"/>
              </a:spcBef>
              <a:spcAft>
                <a:spcPts val="0"/>
              </a:spcAft>
              <a:buNone/>
            </a:pPr>
            <a:r>
              <a:rPr lang="en" sz="1400">
                <a:solidFill>
                  <a:srgbClr val="000000"/>
                </a:solidFill>
              </a:rPr>
              <a:t>College of Humanities and Social Sciences</a:t>
            </a:r>
            <a:endParaRPr sz="1400">
              <a:solidFill>
                <a:srgbClr val="000000"/>
              </a:solidFill>
            </a:endParaRPr>
          </a:p>
        </p:txBody>
      </p:sp>
      <p:pic>
        <p:nvPicPr>
          <p:cNvPr id="69" name="Google Shape;69;p13"/>
          <p:cNvPicPr preferRelativeResize="0"/>
          <p:nvPr/>
        </p:nvPicPr>
        <p:blipFill>
          <a:blip r:embed="rId3">
            <a:alphaModFix/>
          </a:blip>
          <a:stretch>
            <a:fillRect/>
          </a:stretch>
        </p:blipFill>
        <p:spPr>
          <a:xfrm>
            <a:off x="488575" y="4477150"/>
            <a:ext cx="1002650" cy="4058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132"/>
        <p:cNvGrpSpPr/>
        <p:nvPr/>
      </p:nvGrpSpPr>
      <p:grpSpPr>
        <a:xfrm>
          <a:off x="0" y="0"/>
          <a:ext cx="0" cy="0"/>
          <a:chOff x="0" y="0"/>
          <a:chExt cx="0" cy="0"/>
        </a:xfrm>
      </p:grpSpPr>
      <p:sp>
        <p:nvSpPr>
          <p:cNvPr id="133" name="Google Shape;133;p22"/>
          <p:cNvSpPr txBox="1">
            <a:spLocks noGrp="1"/>
          </p:cNvSpPr>
          <p:nvPr>
            <p:ph type="ctrTitle"/>
          </p:nvPr>
        </p:nvSpPr>
        <p:spPr>
          <a:xfrm>
            <a:off x="390525" y="213225"/>
            <a:ext cx="8222100" cy="1331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b="1">
                <a:solidFill>
                  <a:srgbClr val="434343"/>
                </a:solidFill>
                <a:latin typeface="Merriweather"/>
                <a:ea typeface="Merriweather"/>
                <a:cs typeface="Merriweather"/>
                <a:sym typeface="Merriweather"/>
              </a:rPr>
              <a:t>Georgia</a:t>
            </a:r>
            <a:endParaRPr sz="5500">
              <a:solidFill>
                <a:srgbClr val="434343"/>
              </a:solidFill>
            </a:endParaRPr>
          </a:p>
        </p:txBody>
      </p:sp>
      <p:sp>
        <p:nvSpPr>
          <p:cNvPr id="134" name="Google Shape;134;p22"/>
          <p:cNvSpPr txBox="1">
            <a:spLocks noGrp="1"/>
          </p:cNvSpPr>
          <p:nvPr>
            <p:ph type="subTitle" idx="1"/>
          </p:nvPr>
        </p:nvSpPr>
        <p:spPr>
          <a:xfrm>
            <a:off x="390525" y="2168575"/>
            <a:ext cx="8222100" cy="1331400"/>
          </a:xfrm>
          <a:prstGeom prst="rect">
            <a:avLst/>
          </a:prstGeom>
        </p:spPr>
        <p:txBody>
          <a:bodyPr spcFirstLastPara="1" wrap="square" lIns="91425" tIns="91425" rIns="91425" bIns="91425" anchor="t" anchorCtr="0">
            <a:noAutofit/>
          </a:bodyPr>
          <a:lstStyle/>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In Georgia, Kremlin didn’t welcome the Rose Revolution. </a:t>
            </a:r>
            <a:endParaRPr sz="1400">
              <a:solidFill>
                <a:srgbClr val="000000"/>
              </a:solidFill>
            </a:endParaRPr>
          </a:p>
          <a:p>
            <a:pPr marL="0" lvl="0" indent="0" algn="just" rtl="0">
              <a:lnSpc>
                <a:spcPct val="115000"/>
              </a:lnSpc>
              <a:spcBef>
                <a:spcPts val="0"/>
              </a:spcBef>
              <a:spcAft>
                <a:spcPts val="0"/>
              </a:spcAft>
              <a:buNone/>
            </a:pPr>
            <a:endParaRPr sz="1400">
              <a:solidFill>
                <a:srgbClr val="000000"/>
              </a:solidFill>
            </a:endParaRPr>
          </a:p>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They were successful in removing revolution leader Saakashvili at the end of his first terms after the results of Russo-Georgian August War of 2008.</a:t>
            </a:r>
            <a:endParaRPr sz="90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sz="14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138"/>
        <p:cNvGrpSpPr/>
        <p:nvPr/>
      </p:nvGrpSpPr>
      <p:grpSpPr>
        <a:xfrm>
          <a:off x="0" y="0"/>
          <a:ext cx="0" cy="0"/>
          <a:chOff x="0" y="0"/>
          <a:chExt cx="0" cy="0"/>
        </a:xfrm>
      </p:grpSpPr>
      <p:sp>
        <p:nvSpPr>
          <p:cNvPr id="139" name="Google Shape;139;p23"/>
          <p:cNvSpPr txBox="1">
            <a:spLocks noGrp="1"/>
          </p:cNvSpPr>
          <p:nvPr>
            <p:ph type="ctrTitle"/>
          </p:nvPr>
        </p:nvSpPr>
        <p:spPr>
          <a:xfrm>
            <a:off x="390525" y="151050"/>
            <a:ext cx="8222100" cy="1331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b="1">
                <a:solidFill>
                  <a:srgbClr val="434343"/>
                </a:solidFill>
                <a:latin typeface="Merriweather"/>
                <a:ea typeface="Merriweather"/>
                <a:cs typeface="Merriweather"/>
                <a:sym typeface="Merriweather"/>
              </a:rPr>
              <a:t>Ukraine</a:t>
            </a:r>
            <a:endParaRPr sz="5500">
              <a:solidFill>
                <a:srgbClr val="434343"/>
              </a:solidFill>
            </a:endParaRPr>
          </a:p>
        </p:txBody>
      </p:sp>
      <p:sp>
        <p:nvSpPr>
          <p:cNvPr id="140" name="Google Shape;140;p23"/>
          <p:cNvSpPr txBox="1">
            <a:spLocks noGrp="1"/>
          </p:cNvSpPr>
          <p:nvPr>
            <p:ph type="subTitle" idx="1"/>
          </p:nvPr>
        </p:nvSpPr>
        <p:spPr>
          <a:xfrm>
            <a:off x="390525" y="1634550"/>
            <a:ext cx="8222100" cy="2718300"/>
          </a:xfrm>
          <a:prstGeom prst="rect">
            <a:avLst/>
          </a:prstGeom>
        </p:spPr>
        <p:txBody>
          <a:bodyPr spcFirstLastPara="1" wrap="square" lIns="91425" tIns="91425" rIns="91425" bIns="91425" anchor="t" anchorCtr="0">
            <a:noAutofit/>
          </a:bodyPr>
          <a:lstStyle/>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Russian-controlled RosUkrEnergo became “the sole supplier of gas to Ukraine”</a:t>
            </a:r>
            <a:endParaRPr sz="1400">
              <a:solidFill>
                <a:srgbClr val="000000"/>
              </a:solidFill>
            </a:endParaRPr>
          </a:p>
          <a:p>
            <a:pPr marL="0" lvl="0" indent="0" algn="just" rtl="0">
              <a:lnSpc>
                <a:spcPct val="115000"/>
              </a:lnSpc>
              <a:spcBef>
                <a:spcPts val="600"/>
              </a:spcBef>
              <a:spcAft>
                <a:spcPts val="0"/>
              </a:spcAft>
              <a:buNone/>
            </a:pPr>
            <a:endParaRPr sz="1400">
              <a:solidFill>
                <a:srgbClr val="000000"/>
              </a:solidFill>
            </a:endParaRPr>
          </a:p>
          <a:p>
            <a:pPr marL="457200" lvl="0" indent="-317500" algn="just" rtl="0">
              <a:lnSpc>
                <a:spcPct val="115000"/>
              </a:lnSpc>
              <a:spcBef>
                <a:spcPts val="600"/>
              </a:spcBef>
              <a:spcAft>
                <a:spcPts val="0"/>
              </a:spcAft>
              <a:buClr>
                <a:srgbClr val="000000"/>
              </a:buClr>
              <a:buSzPts val="1400"/>
              <a:buChar char="●"/>
            </a:pPr>
            <a:r>
              <a:rPr lang="en" sz="1400">
                <a:solidFill>
                  <a:srgbClr val="000000"/>
                </a:solidFill>
              </a:rPr>
              <a:t>Russia organized the return of pro-Russian candidate Viktor Yanukovich in 2010 elections who was overthrown after mass protests because of 2004 fraud elections.</a:t>
            </a:r>
            <a:endParaRPr sz="1400">
              <a:solidFill>
                <a:srgbClr val="000000"/>
              </a:solidFill>
            </a:endParaRPr>
          </a:p>
          <a:p>
            <a:pPr marL="0" lvl="0" indent="0" algn="just" rtl="0">
              <a:lnSpc>
                <a:spcPct val="115000"/>
              </a:lnSpc>
              <a:spcBef>
                <a:spcPts val="600"/>
              </a:spcBef>
              <a:spcAft>
                <a:spcPts val="0"/>
              </a:spcAft>
              <a:buNone/>
            </a:pPr>
            <a:endParaRPr sz="1400">
              <a:solidFill>
                <a:srgbClr val="000000"/>
              </a:solidFill>
            </a:endParaRPr>
          </a:p>
          <a:p>
            <a:pPr marL="457200" lvl="0" indent="-317500" algn="just" rtl="0">
              <a:lnSpc>
                <a:spcPct val="115000"/>
              </a:lnSpc>
              <a:spcBef>
                <a:spcPts val="600"/>
              </a:spcBef>
              <a:spcAft>
                <a:spcPts val="0"/>
              </a:spcAft>
              <a:buClr>
                <a:srgbClr val="000000"/>
              </a:buClr>
              <a:buSzPts val="1400"/>
              <a:buChar char="●"/>
            </a:pPr>
            <a:r>
              <a:rPr lang="en" sz="1400">
                <a:solidFill>
                  <a:srgbClr val="000000"/>
                </a:solidFill>
              </a:rPr>
              <a:t>Just like Ukraine, Armenia negotiated for the Association Agreement for many years and was ready to sign it in December of 2013 but all of a sudden one visit to Moscow changed Serzh Sargsyan’s and Viktor Yanukovich’s mind.  </a:t>
            </a:r>
            <a:endParaRPr sz="900">
              <a:solidFill>
                <a:srgbClr val="000000"/>
              </a:solidFill>
              <a:highlight>
                <a:srgbClr val="FFFFFF"/>
              </a:highlight>
              <a:latin typeface="Times New Roman"/>
              <a:ea typeface="Times New Roman"/>
              <a:cs typeface="Times New Roman"/>
              <a:sym typeface="Times New Roman"/>
            </a:endParaRPr>
          </a:p>
          <a:p>
            <a:pPr marL="457200" lvl="0" indent="0" algn="just" rtl="0">
              <a:lnSpc>
                <a:spcPct val="115000"/>
              </a:lnSpc>
              <a:spcBef>
                <a:spcPts val="600"/>
              </a:spcBef>
              <a:spcAft>
                <a:spcPts val="0"/>
              </a:spcAft>
              <a:buNone/>
            </a:pPr>
            <a:endParaRPr sz="1400">
              <a:solidFill>
                <a:srgbClr val="000000"/>
              </a:solidFill>
            </a:endParaRPr>
          </a:p>
          <a:p>
            <a:pPr marL="0" lvl="0" indent="0" algn="just" rtl="0">
              <a:lnSpc>
                <a:spcPct val="115000"/>
              </a:lnSpc>
              <a:spcBef>
                <a:spcPts val="600"/>
              </a:spcBef>
              <a:spcAft>
                <a:spcPts val="0"/>
              </a:spcAft>
              <a:buNone/>
            </a:pPr>
            <a:endParaRPr sz="1400">
              <a:solidFill>
                <a:srgbClr val="000000"/>
              </a:solidFill>
            </a:endParaRPr>
          </a:p>
          <a:p>
            <a:pPr marL="0" lvl="0" indent="0" algn="l" rtl="0">
              <a:spcBef>
                <a:spcPts val="0"/>
              </a:spcBef>
              <a:spcAft>
                <a:spcPts val="0"/>
              </a:spcAft>
              <a:buNone/>
            </a:pPr>
            <a:endParaRPr sz="14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144"/>
        <p:cNvGrpSpPr/>
        <p:nvPr/>
      </p:nvGrpSpPr>
      <p:grpSpPr>
        <a:xfrm>
          <a:off x="0" y="0"/>
          <a:ext cx="0" cy="0"/>
          <a:chOff x="0" y="0"/>
          <a:chExt cx="0" cy="0"/>
        </a:xfrm>
      </p:grpSpPr>
      <p:sp>
        <p:nvSpPr>
          <p:cNvPr id="145" name="Google Shape;145;p24"/>
          <p:cNvSpPr txBox="1">
            <a:spLocks noGrp="1"/>
          </p:cNvSpPr>
          <p:nvPr>
            <p:ph type="ctrTitle"/>
          </p:nvPr>
        </p:nvSpPr>
        <p:spPr>
          <a:xfrm>
            <a:off x="390525" y="151050"/>
            <a:ext cx="8222100" cy="1331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b="1">
                <a:solidFill>
                  <a:srgbClr val="434343"/>
                </a:solidFill>
                <a:latin typeface="Merriweather"/>
                <a:ea typeface="Merriweather"/>
                <a:cs typeface="Merriweather"/>
                <a:sym typeface="Merriweather"/>
              </a:rPr>
              <a:t>Ukraine</a:t>
            </a:r>
            <a:endParaRPr sz="5500">
              <a:solidFill>
                <a:srgbClr val="434343"/>
              </a:solidFill>
            </a:endParaRPr>
          </a:p>
        </p:txBody>
      </p:sp>
      <p:sp>
        <p:nvSpPr>
          <p:cNvPr id="146" name="Google Shape;146;p24"/>
          <p:cNvSpPr txBox="1">
            <a:spLocks noGrp="1"/>
          </p:cNvSpPr>
          <p:nvPr>
            <p:ph type="subTitle" idx="1"/>
          </p:nvPr>
        </p:nvSpPr>
        <p:spPr>
          <a:xfrm>
            <a:off x="390525" y="1906050"/>
            <a:ext cx="8222100" cy="1913700"/>
          </a:xfrm>
          <a:prstGeom prst="rect">
            <a:avLst/>
          </a:prstGeom>
        </p:spPr>
        <p:txBody>
          <a:bodyPr spcFirstLastPara="1" wrap="square" lIns="91425" tIns="91425" rIns="91425" bIns="91425" anchor="t" anchorCtr="0">
            <a:noAutofit/>
          </a:bodyPr>
          <a:lstStyle/>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In Ukraine Russia removed the government that came as result of 2004 Orange Revolution by pressuring them to sign a deal with Gazprom that came out to be full of dark sides and very short term. </a:t>
            </a:r>
            <a:endParaRPr sz="1400">
              <a:solidFill>
                <a:srgbClr val="000000"/>
              </a:solidFill>
            </a:endParaRPr>
          </a:p>
          <a:p>
            <a:pPr marL="0" lvl="0" indent="0" algn="just" rtl="0">
              <a:lnSpc>
                <a:spcPct val="115000"/>
              </a:lnSpc>
              <a:spcBef>
                <a:spcPts val="0"/>
              </a:spcBef>
              <a:spcAft>
                <a:spcPts val="0"/>
              </a:spcAft>
              <a:buNone/>
            </a:pPr>
            <a:endParaRPr sz="1400">
              <a:solidFill>
                <a:srgbClr val="000000"/>
              </a:solidFill>
            </a:endParaRPr>
          </a:p>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Then, after 2014 revolution, in response to Ukrainians demands to join EU instead of Russia’s Customs Union, Russia annexed Crimea and escalated war in Donetsk and Luhansk regions that continues till today. </a:t>
            </a:r>
            <a:endParaRPr sz="90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sz="14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99999"/>
        </a:solidFill>
        <a:effectLst/>
      </p:bgPr>
    </p:bg>
    <p:spTree>
      <p:nvGrpSpPr>
        <p:cNvPr id="1" name="Shape 150"/>
        <p:cNvGrpSpPr/>
        <p:nvPr/>
      </p:nvGrpSpPr>
      <p:grpSpPr>
        <a:xfrm>
          <a:off x="0" y="0"/>
          <a:ext cx="0" cy="0"/>
          <a:chOff x="0" y="0"/>
          <a:chExt cx="0" cy="0"/>
        </a:xfrm>
      </p:grpSpPr>
      <p:sp>
        <p:nvSpPr>
          <p:cNvPr id="151" name="Google Shape;151;p2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Conclusion</a:t>
            </a:r>
            <a:endParaRPr/>
          </a:p>
        </p:txBody>
      </p:sp>
      <p:sp>
        <p:nvSpPr>
          <p:cNvPr id="152" name="Google Shape;152;p25"/>
          <p:cNvSpPr txBox="1">
            <a:spLocks noGrp="1"/>
          </p:cNvSpPr>
          <p:nvPr>
            <p:ph type="body" idx="1"/>
          </p:nvPr>
        </p:nvSpPr>
        <p:spPr>
          <a:xfrm>
            <a:off x="471900" y="1812475"/>
            <a:ext cx="8222100" cy="2710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700"/>
              <a:t>Revolutions in Armenia, Georgia, Ukraine were done to solve first and foremost internal issues with the exception of Ukraine with its “join EU instead of Russia-led Customs Union” external agenda. However, all of these states’ internal issues have external reasons and that external reason is the Moscow dominance. “The Russian imperial tradition played a significant role in determining Russian relations with the newly-independent states soon after the USSR’s collapse” (De Maio, 2016). The brightest example is gas price negotiations, military actions in Georgia and Ukraine or overinvolvment of Russia in resolving the Karabakh issue when they create a disbalance in favor of Azerbaijan by selling more arms to them. </a:t>
            </a:r>
            <a:endParaRPr sz="1700"/>
          </a:p>
          <a:p>
            <a:pPr marL="0" lvl="0" indent="0" algn="l" rtl="0">
              <a:spcBef>
                <a:spcPts val="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156"/>
        <p:cNvGrpSpPr/>
        <p:nvPr/>
      </p:nvGrpSpPr>
      <p:grpSpPr>
        <a:xfrm>
          <a:off x="0" y="0"/>
          <a:ext cx="0" cy="0"/>
          <a:chOff x="0" y="0"/>
          <a:chExt cx="0" cy="0"/>
        </a:xfrm>
      </p:grpSpPr>
      <p:sp>
        <p:nvSpPr>
          <p:cNvPr id="157" name="Google Shape;157;p26"/>
          <p:cNvSpPr txBox="1">
            <a:spLocks noGrp="1"/>
          </p:cNvSpPr>
          <p:nvPr>
            <p:ph type="ctrTitle"/>
          </p:nvPr>
        </p:nvSpPr>
        <p:spPr>
          <a:xfrm>
            <a:off x="390525" y="364200"/>
            <a:ext cx="8222100" cy="798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b="1">
                <a:solidFill>
                  <a:srgbClr val="434343"/>
                </a:solidFill>
                <a:latin typeface="Merriweather"/>
                <a:ea typeface="Merriweather"/>
                <a:cs typeface="Merriweather"/>
                <a:sym typeface="Merriweather"/>
              </a:rPr>
              <a:t>References</a:t>
            </a:r>
            <a:endParaRPr sz="5500">
              <a:solidFill>
                <a:srgbClr val="434343"/>
              </a:solidFill>
            </a:endParaRPr>
          </a:p>
        </p:txBody>
      </p:sp>
      <p:sp>
        <p:nvSpPr>
          <p:cNvPr id="158" name="Google Shape;158;p26"/>
          <p:cNvSpPr txBox="1">
            <a:spLocks noGrp="1"/>
          </p:cNvSpPr>
          <p:nvPr>
            <p:ph type="subTitle" idx="1"/>
          </p:nvPr>
        </p:nvSpPr>
        <p:spPr>
          <a:xfrm>
            <a:off x="390525" y="1403575"/>
            <a:ext cx="8222100" cy="331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dirty="0">
              <a:solidFill>
                <a:srgbClr val="000000"/>
              </a:solidFill>
            </a:endParaRPr>
          </a:p>
          <a:p>
            <a:pPr marL="0" lvl="0" indent="0" algn="l" rtl="0">
              <a:lnSpc>
                <a:spcPct val="115000"/>
              </a:lnSpc>
              <a:spcBef>
                <a:spcPts val="0"/>
              </a:spcBef>
              <a:spcAft>
                <a:spcPts val="0"/>
              </a:spcAft>
              <a:buNone/>
            </a:pPr>
            <a:r>
              <a:rPr lang="en" sz="1400" dirty="0">
                <a:solidFill>
                  <a:srgbClr val="000000"/>
                </a:solidFill>
              </a:rPr>
              <a:t>De </a:t>
            </a:r>
            <a:r>
              <a:rPr lang="en" sz="1400" dirty="0" err="1">
                <a:solidFill>
                  <a:srgbClr val="000000"/>
                </a:solidFill>
              </a:rPr>
              <a:t>Maio</a:t>
            </a:r>
            <a:r>
              <a:rPr lang="en" sz="1400" dirty="0">
                <a:solidFill>
                  <a:srgbClr val="000000"/>
                </a:solidFill>
              </a:rPr>
              <a:t>, G. (2016). (Rep.). </a:t>
            </a:r>
            <a:r>
              <a:rPr lang="en" sz="1400" dirty="0" err="1">
                <a:solidFill>
                  <a:srgbClr val="000000"/>
                </a:solidFill>
              </a:rPr>
              <a:t>Istituto</a:t>
            </a:r>
            <a:r>
              <a:rPr lang="en" sz="1400" dirty="0">
                <a:solidFill>
                  <a:srgbClr val="000000"/>
                </a:solidFill>
              </a:rPr>
              <a:t> </a:t>
            </a:r>
            <a:r>
              <a:rPr lang="en" sz="1400" dirty="0" err="1">
                <a:solidFill>
                  <a:srgbClr val="000000"/>
                </a:solidFill>
              </a:rPr>
              <a:t>Affari</a:t>
            </a:r>
            <a:r>
              <a:rPr lang="en" sz="1400" dirty="0">
                <a:solidFill>
                  <a:srgbClr val="000000"/>
                </a:solidFill>
              </a:rPr>
              <a:t> </a:t>
            </a:r>
            <a:r>
              <a:rPr lang="en" sz="1400" dirty="0" err="1">
                <a:solidFill>
                  <a:srgbClr val="000000"/>
                </a:solidFill>
              </a:rPr>
              <a:t>Internazionali</a:t>
            </a:r>
            <a:r>
              <a:rPr lang="en" sz="1400" dirty="0">
                <a:solidFill>
                  <a:srgbClr val="000000"/>
                </a:solidFill>
              </a:rPr>
              <a:t> (IAI). Retrieved April 24, </a:t>
            </a:r>
            <a:r>
              <a:rPr lang="en" sz="1400" dirty="0" smtClean="0">
                <a:solidFill>
                  <a:srgbClr val="000000"/>
                </a:solidFill>
              </a:rPr>
              <a:t>2020</a:t>
            </a:r>
            <a:r>
              <a:rPr lang="en" sz="1400" dirty="0">
                <a:solidFill>
                  <a:srgbClr val="000000"/>
                </a:solidFill>
              </a:rPr>
              <a:t>,   from</a:t>
            </a:r>
            <a:r>
              <a:rPr lang="en" sz="1400" dirty="0">
                <a:solidFill>
                  <a:srgbClr val="000000"/>
                </a:solidFill>
                <a:uFill>
                  <a:noFill/>
                </a:uFill>
                <a:hlinkClick r:id="rId3"/>
              </a:rPr>
              <a:t> </a:t>
            </a:r>
            <a:r>
              <a:rPr lang="en" sz="1400" dirty="0" smtClean="0">
                <a:solidFill>
                  <a:srgbClr val="000000"/>
                </a:solidFill>
                <a:uFill>
                  <a:noFill/>
                </a:uFill>
                <a:hlinkClick r:id="rId3"/>
              </a:rPr>
              <a:t>www.jstor.org/stable/resrep09810</a:t>
            </a:r>
            <a:endParaRPr sz="900" u="sng" dirty="0">
              <a:solidFill>
                <a:schemeClr val="accent5"/>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400" dirty="0">
              <a:solidFill>
                <a:srgbClr val="000000"/>
              </a:solidFill>
            </a:endParaRPr>
          </a:p>
          <a:p>
            <a:pPr marL="0" lvl="0" indent="0" algn="l" rtl="0">
              <a:lnSpc>
                <a:spcPct val="115000"/>
              </a:lnSpc>
              <a:spcBef>
                <a:spcPts val="0"/>
              </a:spcBef>
              <a:spcAft>
                <a:spcPts val="0"/>
              </a:spcAft>
              <a:buNone/>
            </a:pPr>
            <a:r>
              <a:rPr lang="en" sz="1400" dirty="0">
                <a:solidFill>
                  <a:srgbClr val="000000"/>
                </a:solidFill>
              </a:rPr>
              <a:t>Lynch, D. (2006). Why Georgia matters (pp. 17-22, Rep.). European Union Institute for Security Studies (EUISS). Retrieved May 1, 2020, from </a:t>
            </a:r>
            <a:r>
              <a:rPr lang="en" sz="1400" dirty="0">
                <a:solidFill>
                  <a:srgbClr val="000000"/>
                </a:solidFill>
                <a:uFill>
                  <a:noFill/>
                </a:uFill>
                <a:hlinkClick r:id="rId4"/>
              </a:rPr>
              <a:t>www.jstor.org/stable/resrep07058.5</a:t>
            </a:r>
            <a:endParaRPr sz="1400" dirty="0">
              <a:solidFill>
                <a:srgbClr val="000000"/>
              </a:solidFill>
            </a:endParaRPr>
          </a:p>
          <a:p>
            <a:pPr marL="0" lvl="0" indent="0" algn="l" rtl="0">
              <a:lnSpc>
                <a:spcPct val="115000"/>
              </a:lnSpc>
              <a:spcBef>
                <a:spcPts val="0"/>
              </a:spcBef>
              <a:spcAft>
                <a:spcPts val="0"/>
              </a:spcAft>
              <a:buNone/>
            </a:pPr>
            <a:endParaRPr sz="900" u="sng" dirty="0">
              <a:solidFill>
                <a:schemeClr val="accent5"/>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900" u="sng" dirty="0">
              <a:solidFill>
                <a:schemeClr val="accent5"/>
              </a:solidFill>
              <a:latin typeface="Times New Roman"/>
              <a:ea typeface="Times New Roman"/>
              <a:cs typeface="Times New Roman"/>
              <a:sym typeface="Times New Roman"/>
            </a:endParaRPr>
          </a:p>
          <a:p>
            <a:pPr marL="0" lvl="0" indent="0" algn="l" rtl="0">
              <a:spcBef>
                <a:spcPts val="0"/>
              </a:spcBef>
              <a:spcAft>
                <a:spcPts val="0"/>
              </a:spcAft>
              <a:buNone/>
            </a:pPr>
            <a:endParaRPr sz="1400" dirty="0">
              <a:solidFill>
                <a:srgbClr val="000000"/>
              </a:solidFill>
            </a:endParaRPr>
          </a:p>
          <a:p>
            <a:pPr marL="0" lvl="0" indent="0" algn="l" rtl="0">
              <a:spcBef>
                <a:spcPts val="0"/>
              </a:spcBef>
              <a:spcAft>
                <a:spcPts val="0"/>
              </a:spcAft>
              <a:buNone/>
            </a:pPr>
            <a:endParaRPr sz="1400" dirty="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162"/>
        <p:cNvGrpSpPr/>
        <p:nvPr/>
      </p:nvGrpSpPr>
      <p:grpSpPr>
        <a:xfrm>
          <a:off x="0" y="0"/>
          <a:ext cx="0" cy="0"/>
          <a:chOff x="0" y="0"/>
          <a:chExt cx="0" cy="0"/>
        </a:xfrm>
      </p:grpSpPr>
      <p:sp>
        <p:nvSpPr>
          <p:cNvPr id="163" name="Google Shape;163;p27"/>
          <p:cNvSpPr txBox="1">
            <a:spLocks noGrp="1"/>
          </p:cNvSpPr>
          <p:nvPr>
            <p:ph type="ctrTitle"/>
          </p:nvPr>
        </p:nvSpPr>
        <p:spPr>
          <a:xfrm>
            <a:off x="283925" y="2185325"/>
            <a:ext cx="8222100" cy="682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b="1">
                <a:solidFill>
                  <a:srgbClr val="434343"/>
                </a:solidFill>
                <a:latin typeface="Merriweather"/>
                <a:ea typeface="Merriweather"/>
                <a:cs typeface="Merriweather"/>
                <a:sym typeface="Merriweather"/>
              </a:rPr>
              <a:t>Thank you</a:t>
            </a:r>
            <a:endParaRPr sz="5500">
              <a:solidFill>
                <a:srgbClr val="43434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73"/>
        <p:cNvGrpSpPr/>
        <p:nvPr/>
      </p:nvGrpSpPr>
      <p:grpSpPr>
        <a:xfrm>
          <a:off x="0" y="0"/>
          <a:ext cx="0" cy="0"/>
          <a:chOff x="0" y="0"/>
          <a:chExt cx="0" cy="0"/>
        </a:xfrm>
      </p:grpSpPr>
      <p:sp>
        <p:nvSpPr>
          <p:cNvPr id="74" name="Google Shape;74;p14"/>
          <p:cNvSpPr txBox="1">
            <a:spLocks noGrp="1"/>
          </p:cNvSpPr>
          <p:nvPr>
            <p:ph type="ctrTitle"/>
          </p:nvPr>
        </p:nvSpPr>
        <p:spPr>
          <a:xfrm>
            <a:off x="337225" y="257625"/>
            <a:ext cx="8222100" cy="993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b="1">
                <a:solidFill>
                  <a:srgbClr val="434343"/>
                </a:solidFill>
                <a:highlight>
                  <a:srgbClr val="EFEFEF"/>
                </a:highlight>
                <a:latin typeface="Merriweather"/>
                <a:ea typeface="Merriweather"/>
                <a:cs typeface="Merriweather"/>
                <a:sym typeface="Merriweather"/>
              </a:rPr>
              <a:t>Introduction</a:t>
            </a:r>
            <a:endParaRPr sz="5500">
              <a:solidFill>
                <a:srgbClr val="434343"/>
              </a:solidFill>
              <a:highlight>
                <a:srgbClr val="EFEFEF"/>
              </a:highlight>
            </a:endParaRPr>
          </a:p>
        </p:txBody>
      </p:sp>
      <p:sp>
        <p:nvSpPr>
          <p:cNvPr id="75" name="Google Shape;75;p14"/>
          <p:cNvSpPr txBox="1">
            <a:spLocks noGrp="1"/>
          </p:cNvSpPr>
          <p:nvPr>
            <p:ph type="subTitle" idx="1"/>
          </p:nvPr>
        </p:nvSpPr>
        <p:spPr>
          <a:xfrm>
            <a:off x="514900" y="1536825"/>
            <a:ext cx="8222100" cy="31446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Char char="●"/>
            </a:pPr>
            <a:r>
              <a:rPr lang="en" sz="1400">
                <a:solidFill>
                  <a:srgbClr val="000000"/>
                </a:solidFill>
              </a:rPr>
              <a:t>The 20th century ended by the fall of the Soviet Union and the beginning of the democratization process of the newly independent countries. By the beginning of the 21st century the traces of the failure of the democratization process in most of these countries could have already been noticed. </a:t>
            </a:r>
            <a:endParaRPr sz="1400">
              <a:solidFill>
                <a:srgbClr val="000000"/>
              </a:solidFill>
            </a:endParaRPr>
          </a:p>
          <a:p>
            <a:pPr marL="0" lvl="0" indent="0" algn="l" rtl="0">
              <a:spcBef>
                <a:spcPts val="0"/>
              </a:spcBef>
              <a:spcAft>
                <a:spcPts val="0"/>
              </a:spcAft>
              <a:buNone/>
            </a:pP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These countries became democracies on official documents and speeches of their leaders but stayed hybrid regimes in reality that were strongly tied to Moscow. </a:t>
            </a:r>
            <a:endParaRPr sz="1400">
              <a:solidFill>
                <a:srgbClr val="000000"/>
              </a:solidFill>
            </a:endParaRPr>
          </a:p>
          <a:p>
            <a:pPr marL="0" lvl="0" indent="0" algn="l" rtl="0">
              <a:spcBef>
                <a:spcPts val="0"/>
              </a:spcBef>
              <a:spcAft>
                <a:spcPts val="0"/>
              </a:spcAft>
              <a:buNone/>
            </a:pPr>
            <a:endParaRPr sz="1400">
              <a:solidFill>
                <a:srgbClr val="000000"/>
              </a:solidFill>
            </a:endParaRPr>
          </a:p>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This was a natural and unavoidable process because thought physically the Union dissolved the mentality and most importantly the inertia remained.</a:t>
            </a:r>
            <a:endParaRPr sz="900">
              <a:solidFill>
                <a:srgbClr val="000000"/>
              </a:solidFill>
              <a:latin typeface="Times New Roman"/>
              <a:ea typeface="Times New Roman"/>
              <a:cs typeface="Times New Roman"/>
              <a:sym typeface="Times New Roman"/>
            </a:endParaRPr>
          </a:p>
          <a:p>
            <a:pPr marL="457200" lvl="0" indent="0" algn="l" rtl="0">
              <a:spcBef>
                <a:spcPts val="0"/>
              </a:spcBef>
              <a:spcAft>
                <a:spcPts val="0"/>
              </a:spcAft>
              <a:buNone/>
            </a:pPr>
            <a:endParaRPr sz="1400">
              <a:solidFill>
                <a:srgbClr val="000000"/>
              </a:solidFill>
            </a:endParaRPr>
          </a:p>
          <a:p>
            <a:pPr marL="457200" lvl="0" indent="0" algn="l" rtl="0">
              <a:spcBef>
                <a:spcPts val="0"/>
              </a:spcBef>
              <a:spcAft>
                <a:spcPts val="0"/>
              </a:spcAft>
              <a:buNone/>
            </a:pPr>
            <a:endParaRPr sz="900" i="1">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sz="14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79"/>
        <p:cNvGrpSpPr/>
        <p:nvPr/>
      </p:nvGrpSpPr>
      <p:grpSpPr>
        <a:xfrm>
          <a:off x="0" y="0"/>
          <a:ext cx="0" cy="0"/>
          <a:chOff x="0" y="0"/>
          <a:chExt cx="0" cy="0"/>
        </a:xfrm>
      </p:grpSpPr>
      <p:sp>
        <p:nvSpPr>
          <p:cNvPr id="80" name="Google Shape;80;p15"/>
          <p:cNvSpPr txBox="1">
            <a:spLocks noGrp="1"/>
          </p:cNvSpPr>
          <p:nvPr>
            <p:ph type="ctrTitle"/>
          </p:nvPr>
        </p:nvSpPr>
        <p:spPr>
          <a:xfrm>
            <a:off x="390525" y="461975"/>
            <a:ext cx="8222100" cy="1331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100" b="1">
                <a:solidFill>
                  <a:srgbClr val="434343"/>
                </a:solidFill>
                <a:highlight>
                  <a:srgbClr val="EFEFEF"/>
                </a:highlight>
                <a:latin typeface="Merriweather"/>
                <a:ea typeface="Merriweather"/>
                <a:cs typeface="Merriweather"/>
                <a:sym typeface="Merriweather"/>
              </a:rPr>
              <a:t>Main thesis</a:t>
            </a:r>
            <a:endParaRPr sz="5800">
              <a:solidFill>
                <a:srgbClr val="434343"/>
              </a:solidFill>
              <a:highlight>
                <a:srgbClr val="EFEFEF"/>
              </a:highlight>
            </a:endParaRPr>
          </a:p>
        </p:txBody>
      </p:sp>
      <p:sp>
        <p:nvSpPr>
          <p:cNvPr id="81" name="Google Shape;81;p15"/>
          <p:cNvSpPr txBox="1">
            <a:spLocks noGrp="1"/>
          </p:cNvSpPr>
          <p:nvPr>
            <p:ph type="subTitle" idx="1"/>
          </p:nvPr>
        </p:nvSpPr>
        <p:spPr>
          <a:xfrm>
            <a:off x="390525" y="2061975"/>
            <a:ext cx="8222100" cy="202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rgbClr val="000000"/>
                </a:solidFill>
              </a:rPr>
              <a:t>Even after the fall of the Soviet Union Moscow stayed and continues to stay the decision-making center for the post-Soviet territory. Revolutions to establish real democracy and gain sovereignty were done in some of the post-Soviet states including Ukraine, Georgia and Armenia. Reasons for this outcome are multiple but the following paper will examine these revolutions, concentrating mainly on the case of Armenia, to understand their reasons and political implications.</a:t>
            </a:r>
            <a:endParaRPr sz="16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85"/>
        <p:cNvGrpSpPr/>
        <p:nvPr/>
      </p:nvGrpSpPr>
      <p:grpSpPr>
        <a:xfrm>
          <a:off x="0" y="0"/>
          <a:ext cx="0" cy="0"/>
          <a:chOff x="0" y="0"/>
          <a:chExt cx="0" cy="0"/>
        </a:xfrm>
      </p:grpSpPr>
      <p:sp>
        <p:nvSpPr>
          <p:cNvPr id="86" name="Google Shape;86;p16"/>
          <p:cNvSpPr txBox="1">
            <a:spLocks noGrp="1"/>
          </p:cNvSpPr>
          <p:nvPr>
            <p:ph type="ctrTitle"/>
          </p:nvPr>
        </p:nvSpPr>
        <p:spPr>
          <a:xfrm>
            <a:off x="301675" y="328700"/>
            <a:ext cx="8222100" cy="594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b="1">
                <a:solidFill>
                  <a:srgbClr val="434343"/>
                </a:solidFill>
                <a:latin typeface="Merriweather"/>
                <a:ea typeface="Merriweather"/>
                <a:cs typeface="Merriweather"/>
                <a:sym typeface="Merriweather"/>
              </a:rPr>
              <a:t>Union dissolved but not the Ideology </a:t>
            </a:r>
            <a:endParaRPr sz="5500">
              <a:solidFill>
                <a:srgbClr val="434343"/>
              </a:solidFill>
            </a:endParaRPr>
          </a:p>
        </p:txBody>
      </p:sp>
      <p:sp>
        <p:nvSpPr>
          <p:cNvPr id="87" name="Google Shape;87;p16"/>
          <p:cNvSpPr txBox="1">
            <a:spLocks noGrp="1"/>
          </p:cNvSpPr>
          <p:nvPr>
            <p:ph type="subTitle" idx="1"/>
          </p:nvPr>
        </p:nvSpPr>
        <p:spPr>
          <a:xfrm>
            <a:off x="381625" y="1240350"/>
            <a:ext cx="8222100" cy="3725400"/>
          </a:xfrm>
          <a:prstGeom prst="rect">
            <a:avLst/>
          </a:prstGeom>
        </p:spPr>
        <p:txBody>
          <a:bodyPr spcFirstLastPara="1" wrap="square" lIns="91425" tIns="91425" rIns="91425" bIns="91425" anchor="t" anchorCtr="0">
            <a:noAutofit/>
          </a:bodyPr>
          <a:lstStyle/>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The collapse of the Soviet Union also meant losing the war on ideology (capitalism of the West versus socialism of the Soviet Union). </a:t>
            </a:r>
            <a:endParaRPr sz="1400">
              <a:solidFill>
                <a:srgbClr val="000000"/>
              </a:solidFill>
            </a:endParaRPr>
          </a:p>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Turned out that Western-model capitalistic states with free market economy and democratic institutions are more successful. Therefore, it is of no surprise that all the post-Soviet newly independent states declared to be democracies following the Western model with an undeclared aim to get rid of failed institutions of Soviet era. </a:t>
            </a:r>
            <a:endParaRPr sz="1400">
              <a:solidFill>
                <a:srgbClr val="000000"/>
              </a:solidFill>
            </a:endParaRPr>
          </a:p>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Alongside with these processes Russia was forming its way of moving forward and later imposing that on post-Soviet states that it perceived and continues to perceive as its zone of influence. </a:t>
            </a:r>
            <a:endParaRPr sz="1400">
              <a:solidFill>
                <a:srgbClr val="000000"/>
              </a:solidFill>
            </a:endParaRPr>
          </a:p>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The aim of the revolutions in Georgia, Armenia and Ukraine was about turning a post-Soviet state into a successful democracy. </a:t>
            </a:r>
            <a:endParaRPr sz="1400">
              <a:solidFill>
                <a:srgbClr val="000000"/>
              </a:solidFill>
            </a:endParaRPr>
          </a:p>
          <a:p>
            <a:pPr marL="0" lvl="0" indent="0" algn="l" rtl="0">
              <a:spcBef>
                <a:spcPts val="0"/>
              </a:spcBef>
              <a:spcAft>
                <a:spcPts val="0"/>
              </a:spcAft>
              <a:buNone/>
            </a:pPr>
            <a:endParaRPr sz="14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9999"/>
        </a:solidFill>
        <a:effectLst/>
      </p:bgPr>
    </p:bg>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640675" y="1217025"/>
            <a:ext cx="2566200" cy="452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100"/>
              <a:t>Armenia</a:t>
            </a:r>
            <a:endParaRPr sz="2100"/>
          </a:p>
        </p:txBody>
      </p:sp>
      <p:sp>
        <p:nvSpPr>
          <p:cNvPr id="93" name="Google Shape;93;p17"/>
          <p:cNvSpPr txBox="1">
            <a:spLocks noGrp="1"/>
          </p:cNvSpPr>
          <p:nvPr>
            <p:ph type="body" idx="1"/>
          </p:nvPr>
        </p:nvSpPr>
        <p:spPr>
          <a:xfrm>
            <a:off x="175275" y="1919075"/>
            <a:ext cx="2878200" cy="283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i="1">
                <a:solidFill>
                  <a:srgbClr val="000000"/>
                </a:solidFill>
              </a:rPr>
              <a:t>2018 Velvet Revolution</a:t>
            </a:r>
            <a:endParaRPr i="1">
              <a:solidFill>
                <a:srgbClr val="000000"/>
              </a:solidFill>
            </a:endParaRPr>
          </a:p>
          <a:p>
            <a:pPr marL="0" lvl="0" indent="0" algn="l" rtl="0">
              <a:spcBef>
                <a:spcPts val="1600"/>
              </a:spcBef>
              <a:spcAft>
                <a:spcPts val="0"/>
              </a:spcAft>
              <a:buNone/>
            </a:pPr>
            <a:r>
              <a:rPr lang="en" u="sng">
                <a:solidFill>
                  <a:srgbClr val="000000"/>
                </a:solidFill>
              </a:rPr>
              <a:t>Leader</a:t>
            </a:r>
            <a:r>
              <a:rPr lang="en">
                <a:solidFill>
                  <a:srgbClr val="000000"/>
                </a:solidFill>
              </a:rPr>
              <a:t>: Nikol Pashinyan</a:t>
            </a:r>
            <a:endParaRPr>
              <a:solidFill>
                <a:srgbClr val="000000"/>
              </a:solidFill>
            </a:endParaRPr>
          </a:p>
          <a:p>
            <a:pPr marL="0" lvl="0" indent="0" algn="l" rtl="0">
              <a:spcBef>
                <a:spcPts val="1600"/>
              </a:spcBef>
              <a:spcAft>
                <a:spcPts val="0"/>
              </a:spcAft>
              <a:buNone/>
            </a:pPr>
            <a:r>
              <a:rPr lang="en" u="sng">
                <a:solidFill>
                  <a:srgbClr val="000000"/>
                </a:solidFill>
              </a:rPr>
              <a:t>Agenda</a:t>
            </a:r>
            <a:r>
              <a:rPr lang="en">
                <a:solidFill>
                  <a:srgbClr val="000000"/>
                </a:solidFill>
              </a:rPr>
              <a:t>: Declared to be only internal</a:t>
            </a:r>
            <a:endParaRPr>
              <a:solidFill>
                <a:srgbClr val="000000"/>
              </a:solidFill>
            </a:endParaRPr>
          </a:p>
          <a:p>
            <a:pPr marL="0" lvl="0" indent="0" algn="l" rtl="0">
              <a:spcBef>
                <a:spcPts val="1600"/>
              </a:spcBef>
              <a:spcAft>
                <a:spcPts val="1600"/>
              </a:spcAft>
              <a:buNone/>
            </a:pPr>
            <a:endParaRPr>
              <a:solidFill>
                <a:srgbClr val="000000"/>
              </a:solidFill>
            </a:endParaRPr>
          </a:p>
        </p:txBody>
      </p:sp>
      <p:sp>
        <p:nvSpPr>
          <p:cNvPr id="94" name="Google Shape;94;p17"/>
          <p:cNvSpPr txBox="1">
            <a:spLocks noGrp="1"/>
          </p:cNvSpPr>
          <p:nvPr>
            <p:ph type="body" idx="2"/>
          </p:nvPr>
        </p:nvSpPr>
        <p:spPr>
          <a:xfrm>
            <a:off x="5996325" y="1919075"/>
            <a:ext cx="3044400" cy="28956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Char char="●"/>
            </a:pPr>
            <a:r>
              <a:rPr lang="en" i="1">
                <a:solidFill>
                  <a:srgbClr val="000000"/>
                </a:solidFill>
              </a:rPr>
              <a:t>2004 Orange Revolution</a:t>
            </a:r>
            <a:endParaRPr i="1">
              <a:solidFill>
                <a:srgbClr val="000000"/>
              </a:solidFill>
            </a:endParaRPr>
          </a:p>
          <a:p>
            <a:pPr marL="914400" lvl="1" indent="-304800" algn="l" rtl="0">
              <a:spcBef>
                <a:spcPts val="0"/>
              </a:spcBef>
              <a:spcAft>
                <a:spcPts val="0"/>
              </a:spcAft>
              <a:buClr>
                <a:srgbClr val="000000"/>
              </a:buClr>
              <a:buSzPts val="1200"/>
              <a:buChar char="○"/>
            </a:pPr>
            <a:r>
              <a:rPr lang="en" u="sng">
                <a:solidFill>
                  <a:srgbClr val="000000"/>
                </a:solidFill>
              </a:rPr>
              <a:t>Leader</a:t>
            </a:r>
            <a:r>
              <a:rPr lang="en">
                <a:solidFill>
                  <a:srgbClr val="000000"/>
                </a:solidFill>
              </a:rPr>
              <a:t>: None</a:t>
            </a:r>
            <a:endParaRPr>
              <a:solidFill>
                <a:srgbClr val="000000"/>
              </a:solidFill>
            </a:endParaRPr>
          </a:p>
          <a:p>
            <a:pPr marL="914400" lvl="1" indent="-304800" algn="l" rtl="0">
              <a:spcBef>
                <a:spcPts val="0"/>
              </a:spcBef>
              <a:spcAft>
                <a:spcPts val="0"/>
              </a:spcAft>
              <a:buClr>
                <a:srgbClr val="000000"/>
              </a:buClr>
              <a:buSzPts val="1200"/>
              <a:buChar char="○"/>
            </a:pPr>
            <a:r>
              <a:rPr lang="en" u="sng">
                <a:solidFill>
                  <a:srgbClr val="000000"/>
                </a:solidFill>
              </a:rPr>
              <a:t>Agenda</a:t>
            </a:r>
            <a:r>
              <a:rPr lang="en">
                <a:solidFill>
                  <a:srgbClr val="000000"/>
                </a:solidFill>
              </a:rPr>
              <a:t>: internal (to stop electoral fraud)</a:t>
            </a:r>
            <a:endParaRPr>
              <a:solidFill>
                <a:srgbClr val="000000"/>
              </a:solidFill>
            </a:endParaRPr>
          </a:p>
          <a:p>
            <a:pPr marL="457200" lvl="0" indent="-317500" algn="l" rtl="0">
              <a:spcBef>
                <a:spcPts val="0"/>
              </a:spcBef>
              <a:spcAft>
                <a:spcPts val="0"/>
              </a:spcAft>
              <a:buClr>
                <a:srgbClr val="000000"/>
              </a:buClr>
              <a:buSzPts val="1400"/>
              <a:buChar char="●"/>
            </a:pPr>
            <a:r>
              <a:rPr lang="en" i="1">
                <a:solidFill>
                  <a:srgbClr val="000000"/>
                </a:solidFill>
              </a:rPr>
              <a:t>2014 Ukrainian Revolution (knows as Euromaidan) </a:t>
            </a:r>
            <a:endParaRPr i="1">
              <a:solidFill>
                <a:srgbClr val="000000"/>
              </a:solidFill>
            </a:endParaRPr>
          </a:p>
          <a:p>
            <a:pPr marL="0" lvl="0" indent="0" algn="l" rtl="0">
              <a:spcBef>
                <a:spcPts val="1600"/>
              </a:spcBef>
              <a:spcAft>
                <a:spcPts val="0"/>
              </a:spcAft>
              <a:buNone/>
            </a:pPr>
            <a:r>
              <a:rPr lang="en" u="sng">
                <a:solidFill>
                  <a:srgbClr val="000000"/>
                </a:solidFill>
              </a:rPr>
              <a:t>Leader</a:t>
            </a:r>
            <a:r>
              <a:rPr lang="en">
                <a:solidFill>
                  <a:srgbClr val="000000"/>
                </a:solidFill>
              </a:rPr>
              <a:t>: none</a:t>
            </a:r>
            <a:endParaRPr>
              <a:solidFill>
                <a:srgbClr val="000000"/>
              </a:solidFill>
            </a:endParaRPr>
          </a:p>
          <a:p>
            <a:pPr marL="0" lvl="0" indent="0" algn="l" rtl="0">
              <a:spcBef>
                <a:spcPts val="1600"/>
              </a:spcBef>
              <a:spcAft>
                <a:spcPts val="1600"/>
              </a:spcAft>
              <a:buNone/>
            </a:pPr>
            <a:r>
              <a:rPr lang="en" u="sng">
                <a:solidFill>
                  <a:srgbClr val="000000"/>
                </a:solidFill>
              </a:rPr>
              <a:t>Agenda</a:t>
            </a:r>
            <a:r>
              <a:rPr lang="en">
                <a:solidFill>
                  <a:srgbClr val="000000"/>
                </a:solidFill>
              </a:rPr>
              <a:t>: external (demands to join EU instead of EAEU)</a:t>
            </a:r>
            <a:endParaRPr>
              <a:solidFill>
                <a:srgbClr val="000000"/>
              </a:solidFill>
            </a:endParaRPr>
          </a:p>
        </p:txBody>
      </p:sp>
      <p:sp>
        <p:nvSpPr>
          <p:cNvPr id="95" name="Google Shape;95;p17"/>
          <p:cNvSpPr txBox="1">
            <a:spLocks noGrp="1"/>
          </p:cNvSpPr>
          <p:nvPr>
            <p:ph type="title"/>
          </p:nvPr>
        </p:nvSpPr>
        <p:spPr>
          <a:xfrm>
            <a:off x="3288900" y="1165125"/>
            <a:ext cx="2566200" cy="504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100"/>
              <a:t>Georgia</a:t>
            </a:r>
            <a:endParaRPr sz="2100"/>
          </a:p>
        </p:txBody>
      </p:sp>
      <p:sp>
        <p:nvSpPr>
          <p:cNvPr id="96" name="Google Shape;96;p17"/>
          <p:cNvSpPr txBox="1">
            <a:spLocks noGrp="1"/>
          </p:cNvSpPr>
          <p:nvPr>
            <p:ph type="title"/>
          </p:nvPr>
        </p:nvSpPr>
        <p:spPr>
          <a:xfrm>
            <a:off x="6373275" y="1191075"/>
            <a:ext cx="2566200" cy="504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100"/>
              <a:t>Ukraine</a:t>
            </a:r>
            <a:endParaRPr sz="2100"/>
          </a:p>
        </p:txBody>
      </p:sp>
      <p:sp>
        <p:nvSpPr>
          <p:cNvPr id="97" name="Google Shape;97;p17"/>
          <p:cNvSpPr txBox="1">
            <a:spLocks noGrp="1"/>
          </p:cNvSpPr>
          <p:nvPr>
            <p:ph type="body" idx="1"/>
          </p:nvPr>
        </p:nvSpPr>
        <p:spPr>
          <a:xfrm>
            <a:off x="3053475" y="1919075"/>
            <a:ext cx="2878200" cy="283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i="1">
                <a:solidFill>
                  <a:srgbClr val="000000"/>
                </a:solidFill>
              </a:rPr>
              <a:t>2003 Rose Revolution</a:t>
            </a:r>
            <a:endParaRPr i="1">
              <a:solidFill>
                <a:srgbClr val="000000"/>
              </a:solidFill>
            </a:endParaRPr>
          </a:p>
          <a:p>
            <a:pPr marL="0" lvl="0" indent="0" algn="l" rtl="0">
              <a:spcBef>
                <a:spcPts val="1600"/>
              </a:spcBef>
              <a:spcAft>
                <a:spcPts val="0"/>
              </a:spcAft>
              <a:buNone/>
            </a:pPr>
            <a:r>
              <a:rPr lang="en" u="sng">
                <a:solidFill>
                  <a:srgbClr val="000000"/>
                </a:solidFill>
              </a:rPr>
              <a:t>Leader</a:t>
            </a:r>
            <a:r>
              <a:rPr lang="en">
                <a:solidFill>
                  <a:srgbClr val="000000"/>
                </a:solidFill>
              </a:rPr>
              <a:t>: Mikheil Saakashvili</a:t>
            </a:r>
            <a:endParaRPr>
              <a:solidFill>
                <a:srgbClr val="000000"/>
              </a:solidFill>
            </a:endParaRPr>
          </a:p>
          <a:p>
            <a:pPr marL="0" lvl="0" indent="0" algn="l" rtl="0">
              <a:spcBef>
                <a:spcPts val="1600"/>
              </a:spcBef>
              <a:spcAft>
                <a:spcPts val="1600"/>
              </a:spcAft>
              <a:buNone/>
            </a:pPr>
            <a:r>
              <a:rPr lang="en" u="sng">
                <a:solidFill>
                  <a:srgbClr val="000000"/>
                </a:solidFill>
              </a:rPr>
              <a:t>Agenda</a:t>
            </a:r>
            <a:r>
              <a:rPr lang="en">
                <a:solidFill>
                  <a:srgbClr val="000000"/>
                </a:solidFill>
              </a:rPr>
              <a:t>: Internal and external</a:t>
            </a:r>
            <a:endParaRPr>
              <a:solidFill>
                <a:srgbClr val="000000"/>
              </a:solidFill>
            </a:endParaRPr>
          </a:p>
        </p:txBody>
      </p:sp>
      <p:cxnSp>
        <p:nvCxnSpPr>
          <p:cNvPr id="98" name="Google Shape;98;p17"/>
          <p:cNvCxnSpPr/>
          <p:nvPr/>
        </p:nvCxnSpPr>
        <p:spPr>
          <a:xfrm>
            <a:off x="1181500" y="1021625"/>
            <a:ext cx="0" cy="248700"/>
          </a:xfrm>
          <a:prstGeom prst="straightConnector1">
            <a:avLst/>
          </a:prstGeom>
          <a:noFill/>
          <a:ln w="9525" cap="flat" cmpd="sng">
            <a:solidFill>
              <a:schemeClr val="dk2"/>
            </a:solidFill>
            <a:prstDash val="solid"/>
            <a:round/>
            <a:headEnd type="none" w="med" len="med"/>
            <a:tailEnd type="none" w="med" len="med"/>
          </a:ln>
        </p:spPr>
      </p:cxnSp>
      <p:cxnSp>
        <p:nvCxnSpPr>
          <p:cNvPr id="99" name="Google Shape;99;p17"/>
          <p:cNvCxnSpPr/>
          <p:nvPr/>
        </p:nvCxnSpPr>
        <p:spPr>
          <a:xfrm>
            <a:off x="6966000" y="1021625"/>
            <a:ext cx="0" cy="248700"/>
          </a:xfrm>
          <a:prstGeom prst="straightConnector1">
            <a:avLst/>
          </a:prstGeom>
          <a:noFill/>
          <a:ln w="9525" cap="flat" cmpd="sng">
            <a:solidFill>
              <a:schemeClr val="dk2"/>
            </a:solidFill>
            <a:prstDash val="solid"/>
            <a:round/>
            <a:headEnd type="none" w="med" len="med"/>
            <a:tailEnd type="none" w="med" len="med"/>
          </a:ln>
        </p:spPr>
      </p:cxnSp>
      <p:cxnSp>
        <p:nvCxnSpPr>
          <p:cNvPr id="100" name="Google Shape;100;p17"/>
          <p:cNvCxnSpPr/>
          <p:nvPr/>
        </p:nvCxnSpPr>
        <p:spPr>
          <a:xfrm>
            <a:off x="3822625" y="1021625"/>
            <a:ext cx="0" cy="248700"/>
          </a:xfrm>
          <a:prstGeom prst="straightConnector1">
            <a:avLst/>
          </a:prstGeom>
          <a:noFill/>
          <a:ln w="9525" cap="flat" cmpd="sng">
            <a:solidFill>
              <a:schemeClr val="dk2"/>
            </a:solidFill>
            <a:prstDash val="solid"/>
            <a:round/>
            <a:headEnd type="none" w="med" len="med"/>
            <a:tailEnd type="none" w="med" len="med"/>
          </a:ln>
        </p:spPr>
      </p:cxnSp>
      <p:sp>
        <p:nvSpPr>
          <p:cNvPr id="101" name="Google Shape;101;p17"/>
          <p:cNvSpPr txBox="1"/>
          <p:nvPr/>
        </p:nvSpPr>
        <p:spPr>
          <a:xfrm>
            <a:off x="3036525" y="159900"/>
            <a:ext cx="1749900" cy="45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FFFF"/>
                </a:solidFill>
                <a:latin typeface="Roboto"/>
                <a:ea typeface="Roboto"/>
                <a:cs typeface="Roboto"/>
                <a:sym typeface="Roboto"/>
              </a:rPr>
              <a:t>Revolutions</a:t>
            </a:r>
            <a:endParaRPr sz="2000">
              <a:solidFill>
                <a:srgbClr val="FFFFFF"/>
              </a:solidFill>
              <a:latin typeface="Roboto"/>
              <a:ea typeface="Roboto"/>
              <a:cs typeface="Roboto"/>
              <a:sym typeface="Roboto"/>
            </a:endParaRPr>
          </a:p>
        </p:txBody>
      </p:sp>
      <p:cxnSp>
        <p:nvCxnSpPr>
          <p:cNvPr id="102" name="Google Shape;102;p17"/>
          <p:cNvCxnSpPr/>
          <p:nvPr/>
        </p:nvCxnSpPr>
        <p:spPr>
          <a:xfrm flipH="1">
            <a:off x="754975" y="719550"/>
            <a:ext cx="9000" cy="515400"/>
          </a:xfrm>
          <a:prstGeom prst="straightConnector1">
            <a:avLst/>
          </a:prstGeom>
          <a:noFill/>
          <a:ln w="9525" cap="flat" cmpd="sng">
            <a:solidFill>
              <a:schemeClr val="dk2"/>
            </a:solidFill>
            <a:prstDash val="solid"/>
            <a:round/>
            <a:headEnd type="none" w="med" len="med"/>
            <a:tailEnd type="none" w="med" len="med"/>
          </a:ln>
        </p:spPr>
      </p:cxnSp>
      <p:cxnSp>
        <p:nvCxnSpPr>
          <p:cNvPr id="103" name="Google Shape;103;p17"/>
          <p:cNvCxnSpPr/>
          <p:nvPr/>
        </p:nvCxnSpPr>
        <p:spPr>
          <a:xfrm>
            <a:off x="763975" y="684025"/>
            <a:ext cx="6689100" cy="9000"/>
          </a:xfrm>
          <a:prstGeom prst="straightConnector1">
            <a:avLst/>
          </a:prstGeom>
          <a:noFill/>
          <a:ln w="9525" cap="flat" cmpd="sng">
            <a:solidFill>
              <a:schemeClr val="dk2"/>
            </a:solidFill>
            <a:prstDash val="solid"/>
            <a:round/>
            <a:headEnd type="none" w="med" len="med"/>
            <a:tailEnd type="none" w="med" len="med"/>
          </a:ln>
        </p:spPr>
      </p:cxnSp>
      <p:cxnSp>
        <p:nvCxnSpPr>
          <p:cNvPr id="104" name="Google Shape;104;p17"/>
          <p:cNvCxnSpPr/>
          <p:nvPr/>
        </p:nvCxnSpPr>
        <p:spPr>
          <a:xfrm>
            <a:off x="7435425" y="684025"/>
            <a:ext cx="8700" cy="6216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108"/>
        <p:cNvGrpSpPr/>
        <p:nvPr/>
      </p:nvGrpSpPr>
      <p:grpSpPr>
        <a:xfrm>
          <a:off x="0" y="0"/>
          <a:ext cx="0" cy="0"/>
          <a:chOff x="0" y="0"/>
          <a:chExt cx="0" cy="0"/>
        </a:xfrm>
      </p:grpSpPr>
      <p:sp>
        <p:nvSpPr>
          <p:cNvPr id="109" name="Google Shape;109;p18"/>
          <p:cNvSpPr txBox="1">
            <a:spLocks noGrp="1"/>
          </p:cNvSpPr>
          <p:nvPr>
            <p:ph type="ctrTitle"/>
          </p:nvPr>
        </p:nvSpPr>
        <p:spPr>
          <a:xfrm>
            <a:off x="221750" y="461950"/>
            <a:ext cx="8222100" cy="78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b="1">
                <a:solidFill>
                  <a:srgbClr val="434343"/>
                </a:solidFill>
                <a:latin typeface="Merriweather"/>
                <a:ea typeface="Merriweather"/>
                <a:cs typeface="Merriweather"/>
                <a:sym typeface="Merriweather"/>
              </a:rPr>
              <a:t>Goal of the Revolutions</a:t>
            </a:r>
            <a:endParaRPr sz="5500">
              <a:solidFill>
                <a:srgbClr val="434343"/>
              </a:solidFill>
            </a:endParaRPr>
          </a:p>
        </p:txBody>
      </p:sp>
      <p:sp>
        <p:nvSpPr>
          <p:cNvPr id="110" name="Google Shape;110;p18"/>
          <p:cNvSpPr txBox="1">
            <a:spLocks noGrp="1"/>
          </p:cNvSpPr>
          <p:nvPr>
            <p:ph type="subTitle" idx="1"/>
          </p:nvPr>
        </p:nvSpPr>
        <p:spPr>
          <a:xfrm>
            <a:off x="355000" y="1573400"/>
            <a:ext cx="8222100" cy="2699400"/>
          </a:xfrm>
          <a:prstGeom prst="rect">
            <a:avLst/>
          </a:prstGeom>
        </p:spPr>
        <p:txBody>
          <a:bodyPr spcFirstLastPara="1" wrap="square" lIns="91425" tIns="91425" rIns="91425" bIns="91425" anchor="t" anchorCtr="0">
            <a:noAutofit/>
          </a:bodyPr>
          <a:lstStyle/>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The goal for all of the three revolutions was to end corruption, boost the economy, increase the life standards, guarantee all kinds of rights for their citizens (human rights, property and business rights) and implement reforms that would strengthen the democratic institutions. </a:t>
            </a:r>
            <a:endParaRPr sz="1400">
              <a:solidFill>
                <a:srgbClr val="000000"/>
              </a:solidFill>
            </a:endParaRPr>
          </a:p>
          <a:p>
            <a:pPr marL="0" lvl="0" indent="0" algn="just" rtl="0">
              <a:lnSpc>
                <a:spcPct val="115000"/>
              </a:lnSpc>
              <a:spcBef>
                <a:spcPts val="0"/>
              </a:spcBef>
              <a:spcAft>
                <a:spcPts val="0"/>
              </a:spcAft>
              <a:buNone/>
            </a:pPr>
            <a:endParaRPr sz="1400">
              <a:solidFill>
                <a:srgbClr val="000000"/>
              </a:solidFill>
            </a:endParaRPr>
          </a:p>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This was in the agenda of all revolutionary leaders in Armenia, Georgia and Ukraine. With the help of all of these revolutions “the ‘former Soviet Union’ was collapsing as a concept and reality” and with that the Moscow dominance as well (Lynch, 2006).</a:t>
            </a:r>
            <a:endParaRPr sz="900">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sz="1400">
              <a:solidFill>
                <a:srgbClr val="000000"/>
              </a:solidFill>
            </a:endParaRPr>
          </a:p>
          <a:p>
            <a:pPr marL="0" lvl="0" indent="0" algn="l" rtl="0">
              <a:spcBef>
                <a:spcPts val="0"/>
              </a:spcBef>
              <a:spcAft>
                <a:spcPts val="0"/>
              </a:spcAft>
              <a:buNone/>
            </a:pPr>
            <a:endParaRPr sz="1400">
              <a:solidFill>
                <a:srgbClr val="000000"/>
              </a:solidFill>
            </a:endParaRPr>
          </a:p>
          <a:p>
            <a:pPr marL="0" lvl="0" indent="0" algn="l" rtl="0">
              <a:spcBef>
                <a:spcPts val="0"/>
              </a:spcBef>
              <a:spcAft>
                <a:spcPts val="0"/>
              </a:spcAft>
              <a:buNone/>
            </a:pPr>
            <a:endParaRPr sz="14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114"/>
        <p:cNvGrpSpPr/>
        <p:nvPr/>
      </p:nvGrpSpPr>
      <p:grpSpPr>
        <a:xfrm>
          <a:off x="0" y="0"/>
          <a:ext cx="0" cy="0"/>
          <a:chOff x="0" y="0"/>
          <a:chExt cx="0" cy="0"/>
        </a:xfrm>
      </p:grpSpPr>
      <p:sp>
        <p:nvSpPr>
          <p:cNvPr id="115" name="Google Shape;115;p19"/>
          <p:cNvSpPr txBox="1">
            <a:spLocks noGrp="1"/>
          </p:cNvSpPr>
          <p:nvPr>
            <p:ph type="ctrTitle"/>
          </p:nvPr>
        </p:nvSpPr>
        <p:spPr>
          <a:xfrm>
            <a:off x="221750" y="461950"/>
            <a:ext cx="8222100" cy="78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b="1">
                <a:solidFill>
                  <a:srgbClr val="434343"/>
                </a:solidFill>
                <a:latin typeface="Merriweather"/>
                <a:ea typeface="Merriweather"/>
                <a:cs typeface="Merriweather"/>
                <a:sym typeface="Merriweather"/>
              </a:rPr>
              <a:t>Armenia</a:t>
            </a:r>
            <a:endParaRPr sz="5500">
              <a:solidFill>
                <a:srgbClr val="434343"/>
              </a:solidFill>
            </a:endParaRPr>
          </a:p>
        </p:txBody>
      </p:sp>
      <p:sp>
        <p:nvSpPr>
          <p:cNvPr id="116" name="Google Shape;116;p19"/>
          <p:cNvSpPr txBox="1">
            <a:spLocks noGrp="1"/>
          </p:cNvSpPr>
          <p:nvPr>
            <p:ph type="subTitle" idx="1"/>
          </p:nvPr>
        </p:nvSpPr>
        <p:spPr>
          <a:xfrm>
            <a:off x="355000" y="1573400"/>
            <a:ext cx="8222100" cy="2699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000000"/>
                </a:solidFill>
              </a:rPr>
              <a:t>Many internal problems that Armenian revolution aimed to solve have external reasons. Armenia continues to have strong military, political and economic connections with Moscow. </a:t>
            </a:r>
            <a:endParaRPr sz="1400">
              <a:solidFill>
                <a:srgbClr val="000000"/>
              </a:solidFill>
            </a:endParaRPr>
          </a:p>
          <a:p>
            <a:pPr marL="0" lvl="0" indent="0" algn="l" rtl="0">
              <a:spcBef>
                <a:spcPts val="0"/>
              </a:spcBef>
              <a:spcAft>
                <a:spcPts val="0"/>
              </a:spcAft>
              <a:buNone/>
            </a:pP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Two Russian military bases in Armenia</a:t>
            </a:r>
            <a:endParaRPr sz="1400">
              <a:solidFill>
                <a:srgbClr val="000000"/>
              </a:solidFill>
            </a:endParaRPr>
          </a:p>
          <a:p>
            <a:pPr marL="0" lvl="0" indent="0" algn="l" rtl="0">
              <a:spcBef>
                <a:spcPts val="0"/>
              </a:spcBef>
              <a:spcAft>
                <a:spcPts val="0"/>
              </a:spcAft>
              <a:buNone/>
            </a:pP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Presence in Russia-led organizations like CSTO and EAEU</a:t>
            </a:r>
            <a:endParaRPr sz="1400">
              <a:solidFill>
                <a:srgbClr val="000000"/>
              </a:solidFill>
            </a:endParaRPr>
          </a:p>
          <a:p>
            <a:pPr marL="0" lvl="0" indent="0" algn="l" rtl="0">
              <a:spcBef>
                <a:spcPts val="0"/>
              </a:spcBef>
              <a:spcAft>
                <a:spcPts val="0"/>
              </a:spcAft>
              <a:buNone/>
            </a:pP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Energy sector (e.g. gas, electricity) belongs to Russian companies</a:t>
            </a:r>
            <a:endParaRPr sz="1400">
              <a:solidFill>
                <a:srgbClr val="000000"/>
              </a:solidFill>
            </a:endParaRPr>
          </a:p>
          <a:p>
            <a:pPr marL="0" lvl="0" indent="0" algn="l" rtl="0">
              <a:spcBef>
                <a:spcPts val="0"/>
              </a:spcBef>
              <a:spcAft>
                <a:spcPts val="0"/>
              </a:spcAft>
              <a:buNone/>
            </a:pPr>
            <a:endParaRPr sz="1400">
              <a:solidFill>
                <a:srgbClr val="000000"/>
              </a:solidFill>
            </a:endParaRPr>
          </a:p>
          <a:p>
            <a:pPr marL="914400" lvl="0" indent="0" algn="just" rtl="0">
              <a:lnSpc>
                <a:spcPct val="115000"/>
              </a:lnSpc>
              <a:spcBef>
                <a:spcPts val="0"/>
              </a:spcBef>
              <a:spcAft>
                <a:spcPts val="0"/>
              </a:spcAft>
              <a:buNone/>
            </a:pPr>
            <a:r>
              <a:rPr lang="en" sz="1400">
                <a:solidFill>
                  <a:srgbClr val="000000"/>
                </a:solidFill>
              </a:rPr>
              <a:t>In Armenia the last 20% of Armenian shares were given to Russia and ArmRosgazprom became fully Russia-controlled Gazprom.</a:t>
            </a:r>
            <a:endParaRPr sz="900">
              <a:solidFill>
                <a:srgbClr val="000000"/>
              </a:solidFill>
              <a:highlight>
                <a:srgbClr val="FFFFFF"/>
              </a:highlight>
              <a:latin typeface="Times New Roman"/>
              <a:ea typeface="Times New Roman"/>
              <a:cs typeface="Times New Roman"/>
              <a:sym typeface="Times New Roman"/>
            </a:endParaRPr>
          </a:p>
          <a:p>
            <a:pPr marL="0" lvl="0" indent="0" algn="l" rtl="0">
              <a:spcBef>
                <a:spcPts val="600"/>
              </a:spcBef>
              <a:spcAft>
                <a:spcPts val="0"/>
              </a:spcAft>
              <a:buNone/>
            </a:pPr>
            <a:endParaRPr sz="1400">
              <a:solidFill>
                <a:srgbClr val="000000"/>
              </a:solidFill>
            </a:endParaRPr>
          </a:p>
          <a:p>
            <a:pPr marL="0" lvl="0" indent="0" algn="l" rtl="0">
              <a:spcBef>
                <a:spcPts val="0"/>
              </a:spcBef>
              <a:spcAft>
                <a:spcPts val="0"/>
              </a:spcAft>
              <a:buNone/>
            </a:pPr>
            <a:endParaRPr sz="1400">
              <a:solidFill>
                <a:srgbClr val="000000"/>
              </a:solidFill>
            </a:endParaRPr>
          </a:p>
          <a:p>
            <a:pPr marL="0" lvl="0" indent="0" algn="l" rtl="0">
              <a:spcBef>
                <a:spcPts val="0"/>
              </a:spcBef>
              <a:spcAft>
                <a:spcPts val="0"/>
              </a:spcAft>
              <a:buNone/>
            </a:pPr>
            <a:endParaRPr sz="14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120"/>
        <p:cNvGrpSpPr/>
        <p:nvPr/>
      </p:nvGrpSpPr>
      <p:grpSpPr>
        <a:xfrm>
          <a:off x="0" y="0"/>
          <a:ext cx="0" cy="0"/>
          <a:chOff x="0" y="0"/>
          <a:chExt cx="0" cy="0"/>
        </a:xfrm>
      </p:grpSpPr>
      <p:sp>
        <p:nvSpPr>
          <p:cNvPr id="121" name="Google Shape;121;p20"/>
          <p:cNvSpPr txBox="1">
            <a:spLocks noGrp="1"/>
          </p:cNvSpPr>
          <p:nvPr>
            <p:ph type="ctrTitle"/>
          </p:nvPr>
        </p:nvSpPr>
        <p:spPr>
          <a:xfrm>
            <a:off x="230650" y="355325"/>
            <a:ext cx="8222100" cy="789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b="1">
                <a:solidFill>
                  <a:srgbClr val="434343"/>
                </a:solidFill>
                <a:latin typeface="Merriweather"/>
                <a:ea typeface="Merriweather"/>
                <a:cs typeface="Merriweather"/>
                <a:sym typeface="Merriweather"/>
              </a:rPr>
              <a:t>Armenia</a:t>
            </a:r>
            <a:endParaRPr sz="5500">
              <a:solidFill>
                <a:srgbClr val="434343"/>
              </a:solidFill>
            </a:endParaRPr>
          </a:p>
        </p:txBody>
      </p:sp>
      <p:sp>
        <p:nvSpPr>
          <p:cNvPr id="122" name="Google Shape;122;p20"/>
          <p:cNvSpPr txBox="1">
            <a:spLocks noGrp="1"/>
          </p:cNvSpPr>
          <p:nvPr>
            <p:ph type="subTitle" idx="1"/>
          </p:nvPr>
        </p:nvSpPr>
        <p:spPr>
          <a:xfrm>
            <a:off x="355000" y="1233738"/>
            <a:ext cx="8222100" cy="3623400"/>
          </a:xfrm>
          <a:prstGeom prst="rect">
            <a:avLst/>
          </a:prstGeom>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Clr>
                <a:srgbClr val="000000"/>
              </a:buClr>
              <a:buSzPts val="1400"/>
              <a:buChar char="●"/>
            </a:pPr>
            <a:r>
              <a:rPr lang="en" sz="1400" dirty="0">
                <a:solidFill>
                  <a:srgbClr val="000000"/>
                </a:solidFill>
              </a:rPr>
              <a:t>Though, both </a:t>
            </a:r>
            <a:r>
              <a:rPr lang="en" sz="1400" dirty="0" err="1">
                <a:solidFill>
                  <a:srgbClr val="000000"/>
                </a:solidFill>
              </a:rPr>
              <a:t>Nikol</a:t>
            </a:r>
            <a:r>
              <a:rPr lang="en" sz="1400" dirty="0">
                <a:solidFill>
                  <a:srgbClr val="000000"/>
                </a:solidFill>
              </a:rPr>
              <a:t> </a:t>
            </a:r>
            <a:r>
              <a:rPr lang="en" sz="1400" dirty="0" err="1">
                <a:solidFill>
                  <a:srgbClr val="000000"/>
                </a:solidFill>
              </a:rPr>
              <a:t>Pashinyan</a:t>
            </a:r>
            <a:r>
              <a:rPr lang="en" sz="1400" dirty="0">
                <a:solidFill>
                  <a:srgbClr val="000000"/>
                </a:solidFill>
              </a:rPr>
              <a:t> and other leaders of the 2018 Velvet Revolution like David </a:t>
            </a:r>
            <a:r>
              <a:rPr lang="en" sz="1400" dirty="0" err="1">
                <a:solidFill>
                  <a:srgbClr val="000000"/>
                </a:solidFill>
              </a:rPr>
              <a:t>Sanasaryan</a:t>
            </a:r>
            <a:r>
              <a:rPr lang="en" sz="1400" dirty="0">
                <a:solidFill>
                  <a:srgbClr val="000000"/>
                </a:solidFill>
              </a:rPr>
              <a:t> were very cautious in statements about foreign policy during and after revolution not much changed in Armenia-Russia relationship. </a:t>
            </a:r>
            <a:endParaRPr sz="1400" dirty="0">
              <a:solidFill>
                <a:srgbClr val="000000"/>
              </a:solidFill>
            </a:endParaRPr>
          </a:p>
          <a:p>
            <a:pPr marL="457200" lvl="0" indent="-317500" algn="just" rtl="0">
              <a:lnSpc>
                <a:spcPct val="150000"/>
              </a:lnSpc>
              <a:spcBef>
                <a:spcPts val="600"/>
              </a:spcBef>
              <a:spcAft>
                <a:spcPts val="0"/>
              </a:spcAft>
              <a:buClr>
                <a:srgbClr val="000000"/>
              </a:buClr>
              <a:buSzPts val="1400"/>
              <a:buChar char="●"/>
            </a:pPr>
            <a:r>
              <a:rPr lang="en" sz="1400" dirty="0">
                <a:solidFill>
                  <a:srgbClr val="000000"/>
                </a:solidFill>
              </a:rPr>
              <a:t>Russia continues to sell more arms to Azerbaijan</a:t>
            </a:r>
            <a:r>
              <a:rPr lang="en" sz="1400" dirty="0" smtClean="0">
                <a:solidFill>
                  <a:srgbClr val="000000"/>
                </a:solidFill>
              </a:rPr>
              <a:t>. </a:t>
            </a:r>
            <a:endParaRPr sz="1400" dirty="0">
              <a:solidFill>
                <a:srgbClr val="000000"/>
              </a:solidFill>
            </a:endParaRPr>
          </a:p>
          <a:p>
            <a:pPr marL="457200" lvl="0" indent="-317500" algn="just" rtl="0">
              <a:lnSpc>
                <a:spcPct val="150000"/>
              </a:lnSpc>
              <a:spcBef>
                <a:spcPts val="600"/>
              </a:spcBef>
              <a:spcAft>
                <a:spcPts val="0"/>
              </a:spcAft>
              <a:buClr>
                <a:srgbClr val="000000"/>
              </a:buClr>
              <a:buSzPts val="1400"/>
              <a:buChar char="●"/>
            </a:pPr>
            <a:r>
              <a:rPr lang="en" sz="1400" dirty="0">
                <a:solidFill>
                  <a:srgbClr val="000000"/>
                </a:solidFill>
              </a:rPr>
              <a:t>Right after the snap elections of 2018 and before the New Year, Russia increased gas prices on the border. </a:t>
            </a:r>
            <a:r>
              <a:rPr lang="en" sz="1400" dirty="0" err="1">
                <a:solidFill>
                  <a:srgbClr val="000000"/>
                </a:solidFill>
              </a:rPr>
              <a:t>Pashinyan</a:t>
            </a:r>
            <a:r>
              <a:rPr lang="en" sz="1400" dirty="0">
                <a:solidFill>
                  <a:srgbClr val="000000"/>
                </a:solidFill>
              </a:rPr>
              <a:t> somehow made an agreement with Gazprom to supply gas to the houses of the citizens with the same price. Though, The question rose again with a new 36% price hike during 2020 COVID-19 pandemic when any country’s economy is severely suffering</a:t>
            </a:r>
            <a:r>
              <a:rPr lang="en" sz="1400" dirty="0" smtClean="0">
                <a:solidFill>
                  <a:srgbClr val="000000"/>
                </a:solidFill>
              </a:rPr>
              <a:t>.</a:t>
            </a:r>
            <a:endParaRPr sz="1400" dirty="0">
              <a:solidFill>
                <a:srgbClr val="000000"/>
              </a:solidFill>
            </a:endParaRPr>
          </a:p>
          <a:p>
            <a:pPr marL="457200" lvl="0" indent="-317500" algn="just" rtl="0">
              <a:lnSpc>
                <a:spcPct val="150000"/>
              </a:lnSpc>
              <a:spcBef>
                <a:spcPts val="0"/>
              </a:spcBef>
              <a:spcAft>
                <a:spcPts val="0"/>
              </a:spcAft>
              <a:buClr>
                <a:srgbClr val="000000"/>
              </a:buClr>
              <a:buSzPts val="1400"/>
              <a:buChar char="●"/>
            </a:pPr>
            <a:r>
              <a:rPr lang="en" sz="1400" dirty="0">
                <a:solidFill>
                  <a:srgbClr val="000000"/>
                </a:solidFill>
              </a:rPr>
              <a:t>After many years of such relationship, Armenia nearly lost its bargaining power and not much room is now left to negotiate for better conditions. </a:t>
            </a:r>
            <a:endParaRPr sz="1400" dirty="0">
              <a:solidFill>
                <a:srgbClr val="000000"/>
              </a:solidFill>
            </a:endParaRPr>
          </a:p>
          <a:p>
            <a:pPr marL="0" lvl="0" indent="0" algn="just" rtl="0">
              <a:lnSpc>
                <a:spcPct val="115000"/>
              </a:lnSpc>
              <a:spcBef>
                <a:spcPts val="600"/>
              </a:spcBef>
              <a:spcAft>
                <a:spcPts val="0"/>
              </a:spcAft>
              <a:buNone/>
            </a:pPr>
            <a:endParaRPr sz="1400" dirty="0">
              <a:solidFill>
                <a:srgbClr val="000000"/>
              </a:solidFill>
            </a:endParaRPr>
          </a:p>
          <a:p>
            <a:pPr marL="0" lvl="0" indent="0" algn="l" rtl="0">
              <a:spcBef>
                <a:spcPts val="600"/>
              </a:spcBef>
              <a:spcAft>
                <a:spcPts val="0"/>
              </a:spcAft>
              <a:buNone/>
            </a:pPr>
            <a:endParaRPr sz="1400"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126"/>
        <p:cNvGrpSpPr/>
        <p:nvPr/>
      </p:nvGrpSpPr>
      <p:grpSpPr>
        <a:xfrm>
          <a:off x="0" y="0"/>
          <a:ext cx="0" cy="0"/>
          <a:chOff x="0" y="0"/>
          <a:chExt cx="0" cy="0"/>
        </a:xfrm>
      </p:grpSpPr>
      <p:sp>
        <p:nvSpPr>
          <p:cNvPr id="127" name="Google Shape;127;p21"/>
          <p:cNvSpPr txBox="1">
            <a:spLocks noGrp="1"/>
          </p:cNvSpPr>
          <p:nvPr>
            <p:ph type="ctrTitle"/>
          </p:nvPr>
        </p:nvSpPr>
        <p:spPr>
          <a:xfrm>
            <a:off x="390525" y="346450"/>
            <a:ext cx="8222100" cy="834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800" b="1">
                <a:solidFill>
                  <a:srgbClr val="434343"/>
                </a:solidFill>
                <a:latin typeface="Merriweather"/>
                <a:ea typeface="Merriweather"/>
                <a:cs typeface="Merriweather"/>
                <a:sym typeface="Merriweather"/>
              </a:rPr>
              <a:t>Georgia</a:t>
            </a:r>
            <a:endParaRPr sz="5500">
              <a:solidFill>
                <a:srgbClr val="434343"/>
              </a:solidFill>
            </a:endParaRPr>
          </a:p>
        </p:txBody>
      </p:sp>
      <p:sp>
        <p:nvSpPr>
          <p:cNvPr id="128" name="Google Shape;128;p21"/>
          <p:cNvSpPr txBox="1">
            <a:spLocks noGrp="1"/>
          </p:cNvSpPr>
          <p:nvPr>
            <p:ph type="subTitle" idx="1"/>
          </p:nvPr>
        </p:nvSpPr>
        <p:spPr>
          <a:xfrm>
            <a:off x="390525" y="1431250"/>
            <a:ext cx="8222100" cy="27972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000000"/>
              </a:buClr>
              <a:buSzPts val="1400"/>
              <a:buChar char="●"/>
            </a:pPr>
            <a:r>
              <a:rPr lang="en" sz="1400">
                <a:solidFill>
                  <a:srgbClr val="000000"/>
                </a:solidFill>
              </a:rPr>
              <a:t>Russia uses its policy of passportization in the territory of two separatists states in Georgia (Abkhazia and South Ossetia) in order to be able to ‘protect’ Russian citizens whenever needed. Georgian side claims that is a threat to their territorial integrity. </a:t>
            </a:r>
            <a:endParaRPr sz="1400">
              <a:solidFill>
                <a:srgbClr val="000000"/>
              </a:solidFill>
            </a:endParaRPr>
          </a:p>
          <a:p>
            <a:pPr marL="0" lvl="0" indent="0" algn="l" rtl="0">
              <a:spcBef>
                <a:spcPts val="0"/>
              </a:spcBef>
              <a:spcAft>
                <a:spcPts val="0"/>
              </a:spcAft>
              <a:buNone/>
            </a:pPr>
            <a:endParaRPr sz="1400">
              <a:solidFill>
                <a:srgbClr val="000000"/>
              </a:solidFill>
            </a:endParaRPr>
          </a:p>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Georgia is also of strategic importance for Russia. It is a transit route for energy goods from the Caspian Sea region. It is located in the heart of Eurasia and crisscrossed with pipelines carrying Caspian oil and gas to Europe</a:t>
            </a:r>
            <a:endParaRPr sz="1400">
              <a:solidFill>
                <a:srgbClr val="000000"/>
              </a:solidFill>
            </a:endParaRPr>
          </a:p>
          <a:p>
            <a:pPr marL="457200" lvl="0" indent="0" algn="just" rtl="0">
              <a:lnSpc>
                <a:spcPct val="115000"/>
              </a:lnSpc>
              <a:spcBef>
                <a:spcPts val="0"/>
              </a:spcBef>
              <a:spcAft>
                <a:spcPts val="0"/>
              </a:spcAft>
              <a:buNone/>
            </a:pPr>
            <a:endParaRPr sz="1400">
              <a:solidFill>
                <a:srgbClr val="000000"/>
              </a:solidFill>
            </a:endParaRPr>
          </a:p>
          <a:p>
            <a:pPr marL="457200" lvl="0" indent="-317500" algn="just" rtl="0">
              <a:lnSpc>
                <a:spcPct val="115000"/>
              </a:lnSpc>
              <a:spcBef>
                <a:spcPts val="0"/>
              </a:spcBef>
              <a:spcAft>
                <a:spcPts val="0"/>
              </a:spcAft>
              <a:buClr>
                <a:srgbClr val="000000"/>
              </a:buClr>
              <a:buSzPts val="1400"/>
              <a:buChar char="●"/>
            </a:pPr>
            <a:r>
              <a:rPr lang="en" sz="1400">
                <a:solidFill>
                  <a:srgbClr val="000000"/>
                </a:solidFill>
              </a:rPr>
              <a:t>Russian energy suppliers provide for most of Georgia’s energy needs.</a:t>
            </a:r>
            <a:endParaRPr sz="900">
              <a:solidFill>
                <a:srgbClr val="000000"/>
              </a:solidFill>
              <a:latin typeface="Times New Roman"/>
              <a:ea typeface="Times New Roman"/>
              <a:cs typeface="Times New Roman"/>
              <a:sym typeface="Times New Roman"/>
            </a:endParaRPr>
          </a:p>
          <a:p>
            <a:pPr marL="0" lvl="0" indent="0" algn="just" rtl="0">
              <a:lnSpc>
                <a:spcPct val="115000"/>
              </a:lnSpc>
              <a:spcBef>
                <a:spcPts val="0"/>
              </a:spcBef>
              <a:spcAft>
                <a:spcPts val="0"/>
              </a:spcAft>
              <a:buNone/>
            </a:pPr>
            <a:endParaRPr sz="1400">
              <a:solidFill>
                <a:srgbClr val="000000"/>
              </a:solidFill>
            </a:endParaRPr>
          </a:p>
          <a:p>
            <a:pPr marL="0" lvl="0" indent="0" algn="l" rtl="0">
              <a:spcBef>
                <a:spcPts val="0"/>
              </a:spcBef>
              <a:spcAft>
                <a:spcPts val="0"/>
              </a:spcAft>
              <a:buNone/>
            </a:pPr>
            <a:endParaRPr sz="1400">
              <a:solidFill>
                <a:srgbClr val="000000"/>
              </a:solidFill>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1205</Words>
  <Application>Microsoft Macintosh PowerPoint</Application>
  <PresentationFormat>On-screen Show (16:9)</PresentationFormat>
  <Paragraphs>88</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Merriweather</vt:lpstr>
      <vt:lpstr>Roboto</vt:lpstr>
      <vt:lpstr>Times New Roman</vt:lpstr>
      <vt:lpstr>Material</vt:lpstr>
      <vt:lpstr>The Road to Real Independence:  Ending the Post-Soviet Era </vt:lpstr>
      <vt:lpstr>Introduction</vt:lpstr>
      <vt:lpstr>Main thesis</vt:lpstr>
      <vt:lpstr>Union dissolved but not the Ideology </vt:lpstr>
      <vt:lpstr>Armenia</vt:lpstr>
      <vt:lpstr>Goal of the Revolutions</vt:lpstr>
      <vt:lpstr>Armenia</vt:lpstr>
      <vt:lpstr>Armenia</vt:lpstr>
      <vt:lpstr>Georgia</vt:lpstr>
      <vt:lpstr>Georgia</vt:lpstr>
      <vt:lpstr>Ukraine</vt:lpstr>
      <vt:lpstr>Ukraine</vt:lpstr>
      <vt:lpstr>Conclusion</vt:lpstr>
      <vt:lpstr>References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to Real Independence:  Ending the Post-Soviet Era </dc:title>
  <cp:lastModifiedBy>Microsoft Office User</cp:lastModifiedBy>
  <cp:revision>1</cp:revision>
  <dcterms:modified xsi:type="dcterms:W3CDTF">2020-05-15T17:56:50Z</dcterms:modified>
</cp:coreProperties>
</file>