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781e0f747f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781e0f747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81e0f747f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781e0f747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781e0f747f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81e0f747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781e0f747f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781e0f747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781e0f747f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781e0f747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781e0f747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781e0f747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781e0f747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781e0f747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781e0f747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781e0f747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781e0f747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781e0f747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781e0f747f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781e0f747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781e0f747f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781e0f747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781e0f747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781e0f747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781e0f747f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781e0f747f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lnSpc>
                <a:spcPct val="115000"/>
              </a:lnSpc>
              <a:spcBef>
                <a:spcPts val="1200"/>
              </a:spcBef>
              <a:spcAft>
                <a:spcPts val="0"/>
              </a:spcAft>
              <a:buClr>
                <a:schemeClr val="dk1"/>
              </a:buClr>
              <a:buSzPts val="1100"/>
              <a:buFont typeface="Arial"/>
              <a:buNone/>
            </a:pPr>
            <a:r>
              <a:rPr lang="en" sz="2000">
                <a:solidFill>
                  <a:srgbClr val="FF0000"/>
                </a:solidFill>
              </a:rPr>
              <a:t>MEDIA INFLUENCE ON GAMING PERCEPTION IN THE U.S.A.: PUBLIC VIEWPOINT VS THE REALITY</a:t>
            </a:r>
            <a:endParaRPr sz="2000">
              <a:solidFill>
                <a:srgbClr val="FF0000"/>
              </a:solidFill>
            </a:endParaRPr>
          </a:p>
          <a:p>
            <a:pPr indent="0" lvl="0" marL="0" rtl="0" algn="ctr">
              <a:spcBef>
                <a:spcPts val="1200"/>
              </a:spcBef>
              <a:spcAft>
                <a:spcPts val="0"/>
              </a:spcAft>
              <a:buNone/>
            </a:pPr>
            <a:r>
              <a:t/>
            </a:r>
            <a:endParaRPr sz="2000"/>
          </a:p>
        </p:txBody>
      </p:sp>
      <p:sp>
        <p:nvSpPr>
          <p:cNvPr id="55" name="Google Shape;55;p13"/>
          <p:cNvSpPr txBox="1"/>
          <p:nvPr/>
        </p:nvSpPr>
        <p:spPr>
          <a:xfrm>
            <a:off x="5815625" y="219325"/>
            <a:ext cx="3070500" cy="8349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t>Davit Hayrapetyan</a:t>
            </a:r>
            <a:endParaRPr/>
          </a:p>
          <a:p>
            <a:pPr indent="0" lvl="0" marL="0" rtl="0" algn="r">
              <a:spcBef>
                <a:spcPts val="0"/>
              </a:spcBef>
              <a:spcAft>
                <a:spcPts val="0"/>
              </a:spcAft>
              <a:buNone/>
            </a:pPr>
            <a:r>
              <a:rPr lang="en"/>
              <a:t>Capstone Project</a:t>
            </a:r>
            <a:endParaRPr/>
          </a:p>
        </p:txBody>
      </p:sp>
      <p:pic>
        <p:nvPicPr>
          <p:cNvPr id="56" name="Google Shape;56;p13"/>
          <p:cNvPicPr preferRelativeResize="0"/>
          <p:nvPr/>
        </p:nvPicPr>
        <p:blipFill>
          <a:blip r:embed="rId3">
            <a:alphaModFix/>
          </a:blip>
          <a:stretch>
            <a:fillRect/>
          </a:stretch>
        </p:blipFill>
        <p:spPr>
          <a:xfrm>
            <a:off x="0" y="3090900"/>
            <a:ext cx="3261549" cy="2052600"/>
          </a:xfrm>
          <a:prstGeom prst="rect">
            <a:avLst/>
          </a:prstGeom>
          <a:noFill/>
          <a:ln>
            <a:noFill/>
          </a:ln>
        </p:spPr>
      </p:pic>
      <p:pic>
        <p:nvPicPr>
          <p:cNvPr id="57" name="Google Shape;57;p13"/>
          <p:cNvPicPr preferRelativeResize="0"/>
          <p:nvPr/>
        </p:nvPicPr>
        <p:blipFill>
          <a:blip r:embed="rId4">
            <a:alphaModFix/>
          </a:blip>
          <a:stretch>
            <a:fillRect/>
          </a:stretch>
        </p:blipFill>
        <p:spPr>
          <a:xfrm>
            <a:off x="3261550" y="3098125"/>
            <a:ext cx="2845425" cy="2052600"/>
          </a:xfrm>
          <a:prstGeom prst="rect">
            <a:avLst/>
          </a:prstGeom>
          <a:noFill/>
          <a:ln>
            <a:noFill/>
          </a:ln>
        </p:spPr>
      </p:pic>
      <p:pic>
        <p:nvPicPr>
          <p:cNvPr id="58" name="Google Shape;58;p13"/>
          <p:cNvPicPr preferRelativeResize="0"/>
          <p:nvPr/>
        </p:nvPicPr>
        <p:blipFill>
          <a:blip r:embed="rId5">
            <a:alphaModFix/>
          </a:blip>
          <a:stretch>
            <a:fillRect/>
          </a:stretch>
        </p:blipFill>
        <p:spPr>
          <a:xfrm>
            <a:off x="6106975" y="3098125"/>
            <a:ext cx="3037025" cy="20526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Discourse Analysis</a:t>
            </a:r>
            <a:endParaRPr/>
          </a:p>
        </p:txBody>
      </p:sp>
      <p:sp>
        <p:nvSpPr>
          <p:cNvPr id="121" name="Google Shape;121;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section about discourse analysis focuses on the language style used in the articles written in the U.S.A. This part provides support to the section “Manipulation in the U.S.A., comparison with Russia and South Korea” and shows real examples of articles about video games</a:t>
            </a:r>
            <a:endParaRPr/>
          </a:p>
          <a:p>
            <a:pPr indent="0" lvl="0" marL="0" rtl="0" algn="l">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rPr lang="en"/>
              <a:t>Timeline: week 2, 3</a:t>
            </a:r>
            <a:endParaRPr/>
          </a:p>
          <a:p>
            <a:pPr indent="0" lvl="0" marL="0" rtl="0" algn="l">
              <a:spcBef>
                <a:spcPts val="1600"/>
              </a:spcBef>
              <a:spcAft>
                <a:spcPts val="0"/>
              </a:spcAft>
              <a:buClr>
                <a:schemeClr val="dk1"/>
              </a:buClr>
              <a:buSzPts val="1100"/>
              <a:buFont typeface="Arial"/>
              <a:buNone/>
            </a:pPr>
            <a:r>
              <a:rPr lang="en"/>
              <a:t>Research time: 7 hours</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Sexism/Stigma</a:t>
            </a:r>
            <a:endParaRPr/>
          </a:p>
        </p:txBody>
      </p:sp>
      <p:sp>
        <p:nvSpPr>
          <p:cNvPr id="127" name="Google Shape;127;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This part focuses on the different stereotypes associated with video games and gamers. It puts an emphasis on females who have been associated with the stigma that “females aren’t good at video games”</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Timeline: week 4</a:t>
            </a:r>
            <a:endParaRPr/>
          </a:p>
          <a:p>
            <a:pPr indent="0" lvl="0" marL="0" rtl="0" algn="l">
              <a:spcBef>
                <a:spcPts val="1600"/>
              </a:spcBef>
              <a:spcAft>
                <a:spcPts val="0"/>
              </a:spcAft>
              <a:buClr>
                <a:schemeClr val="dk1"/>
              </a:buClr>
              <a:buSzPts val="1100"/>
              <a:buFont typeface="Arial"/>
              <a:buNone/>
            </a:pPr>
            <a:r>
              <a:rPr lang="en"/>
              <a:t>Research time: 3 hours</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131" name="Shape 131"/>
        <p:cNvGrpSpPr/>
        <p:nvPr/>
      </p:nvGrpSpPr>
      <p:grpSpPr>
        <a:xfrm>
          <a:off x="0" y="0"/>
          <a:ext cx="0" cy="0"/>
          <a:chOff x="0" y="0"/>
          <a:chExt cx="0" cy="0"/>
        </a:xfrm>
      </p:grpSpPr>
      <p:sp>
        <p:nvSpPr>
          <p:cNvPr id="132" name="Google Shape;13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Summary</a:t>
            </a:r>
            <a:endParaRPr/>
          </a:p>
        </p:txBody>
      </p:sp>
      <p:sp>
        <p:nvSpPr>
          <p:cNvPr id="133" name="Google Shape;133;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This is just a small section for those would like to skim through the article and not focus much on the whole content. The summary provides enough information to get the general idea of the article</a:t>
            </a:r>
            <a:endParaRPr/>
          </a:p>
          <a:p>
            <a:pPr indent="0" lvl="0" marL="0" rtl="0" algn="ctr">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rPr lang="en"/>
              <a:t>Timeline: week 15</a:t>
            </a:r>
            <a:endParaRPr/>
          </a:p>
          <a:p>
            <a:pPr indent="0" lvl="0" marL="0" rtl="0" algn="l">
              <a:spcBef>
                <a:spcPts val="1600"/>
              </a:spcBef>
              <a:spcAft>
                <a:spcPts val="0"/>
              </a:spcAft>
              <a:buClr>
                <a:schemeClr val="dk1"/>
              </a:buClr>
              <a:buSzPts val="1100"/>
              <a:buFont typeface="Arial"/>
              <a:buNone/>
            </a:pPr>
            <a:r>
              <a:rPr lang="en"/>
              <a:t>Research time: N/A</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137" name="Shape 137"/>
        <p:cNvGrpSpPr/>
        <p:nvPr/>
      </p:nvGrpSpPr>
      <p:grpSpPr>
        <a:xfrm>
          <a:off x="0" y="0"/>
          <a:ext cx="0" cy="0"/>
          <a:chOff x="0" y="0"/>
          <a:chExt cx="0" cy="0"/>
        </a:xfrm>
      </p:grpSpPr>
      <p:sp>
        <p:nvSpPr>
          <p:cNvPr id="138" name="Google Shape;138;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References</a:t>
            </a:r>
            <a:endParaRPr/>
          </a:p>
        </p:txBody>
      </p:sp>
      <p:sp>
        <p:nvSpPr>
          <p:cNvPr id="139" name="Google Shape;139;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All the references used throughout the research have been cited at the end of the article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143" name="Shape 143"/>
        <p:cNvGrpSpPr/>
        <p:nvPr/>
      </p:nvGrpSpPr>
      <p:grpSpPr>
        <a:xfrm>
          <a:off x="0" y="0"/>
          <a:ext cx="0" cy="0"/>
          <a:chOff x="0" y="0"/>
          <a:chExt cx="0" cy="0"/>
        </a:xfrm>
      </p:grpSpPr>
      <p:sp>
        <p:nvSpPr>
          <p:cNvPr id="144" name="Google Shape;144;p26"/>
          <p:cNvSpPr txBox="1"/>
          <p:nvPr>
            <p:ph type="title"/>
          </p:nvPr>
        </p:nvSpPr>
        <p:spPr>
          <a:xfrm>
            <a:off x="311700" y="2150800"/>
            <a:ext cx="8520600" cy="57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Inspiration Behind Choosing This Topic</a:t>
            </a:r>
            <a:endParaRPr/>
          </a:p>
        </p:txBody>
      </p:sp>
      <p:sp>
        <p:nvSpPr>
          <p:cNvPr id="64" name="Google Shape;64;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Gaming experience since childhood</a:t>
            </a:r>
            <a:endParaRPr/>
          </a:p>
          <a:p>
            <a:pPr indent="0" lvl="0" marL="0" rtl="0" algn="l">
              <a:spcBef>
                <a:spcPts val="1600"/>
              </a:spcBef>
              <a:spcAft>
                <a:spcPts val="0"/>
              </a:spcAft>
              <a:buNone/>
            </a:pPr>
            <a:r>
              <a:rPr lang="en"/>
              <a:t>		Feeling judged</a:t>
            </a:r>
            <a:endParaRPr/>
          </a:p>
          <a:p>
            <a:pPr indent="0" lvl="0" marL="0" rtl="0" algn="l">
              <a:spcBef>
                <a:spcPts val="1600"/>
              </a:spcBef>
              <a:spcAft>
                <a:spcPts val="0"/>
              </a:spcAft>
              <a:buNone/>
            </a:pPr>
            <a:r>
              <a:rPr lang="en"/>
              <a:t>		False claims directed towards me</a:t>
            </a:r>
            <a:endParaRPr/>
          </a:p>
          <a:p>
            <a:pPr indent="0" lvl="0" marL="0" rtl="0" algn="l">
              <a:spcBef>
                <a:spcPts val="1600"/>
              </a:spcBef>
              <a:spcAft>
                <a:spcPts val="0"/>
              </a:spcAft>
              <a:buNone/>
            </a:pPr>
            <a:r>
              <a:rPr lang="en"/>
              <a:t>		Bullying</a:t>
            </a:r>
            <a:endParaRPr/>
          </a:p>
          <a:p>
            <a:pPr indent="0" lvl="0" marL="0" rtl="0" algn="l">
              <a:spcBef>
                <a:spcPts val="1600"/>
              </a:spcBef>
              <a:spcAft>
                <a:spcPts val="0"/>
              </a:spcAft>
              <a:buNone/>
            </a:pPr>
            <a:r>
              <a:rPr lang="en"/>
              <a:t>		Passion towards gaming</a:t>
            </a:r>
            <a:endParaRPr/>
          </a:p>
          <a:p>
            <a:pPr indent="0" lvl="0" marL="0" rtl="0" algn="l">
              <a:spcBef>
                <a:spcPts val="1600"/>
              </a:spcBef>
              <a:spcAft>
                <a:spcPts val="0"/>
              </a:spcAft>
              <a:buNone/>
            </a:pPr>
            <a:r>
              <a:rPr lang="en"/>
              <a:t>		Passion towards objective journalism</a:t>
            </a:r>
            <a:endParaRPr/>
          </a:p>
          <a:p>
            <a:pPr indent="0" lvl="0" marL="0" rtl="0" algn="l">
              <a:spcBef>
                <a:spcPts val="1600"/>
              </a:spcBef>
              <a:spcAft>
                <a:spcPts val="1600"/>
              </a:spcAft>
              <a:buNone/>
            </a:pPr>
            <a:r>
              <a:rPr lang="en"/>
              <a:t>		</a:t>
            </a:r>
            <a:endParaRPr/>
          </a:p>
        </p:txBody>
      </p:sp>
      <p:sp>
        <p:nvSpPr>
          <p:cNvPr id="65" name="Google Shape;65;p14"/>
          <p:cNvSpPr/>
          <p:nvPr/>
        </p:nvSpPr>
        <p:spPr>
          <a:xfrm>
            <a:off x="518200" y="1252275"/>
            <a:ext cx="679200" cy="3396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a:off x="518200" y="1762250"/>
            <a:ext cx="679200" cy="3396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518200" y="2317113"/>
            <a:ext cx="679200" cy="3396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518200" y="2794138"/>
            <a:ext cx="679200" cy="3396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518200" y="3271175"/>
            <a:ext cx="679200" cy="3396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p:nvPr/>
        </p:nvSpPr>
        <p:spPr>
          <a:xfrm>
            <a:off x="518200" y="3748200"/>
            <a:ext cx="679200" cy="3396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74" name="Shape 74"/>
        <p:cNvGrpSpPr/>
        <p:nvPr/>
      </p:nvGrpSpPr>
      <p:grpSpPr>
        <a:xfrm>
          <a:off x="0" y="0"/>
          <a:ext cx="0" cy="0"/>
          <a:chOff x="0" y="0"/>
          <a:chExt cx="0" cy="0"/>
        </a:xfrm>
      </p:grpSpPr>
      <p:sp>
        <p:nvSpPr>
          <p:cNvPr id="75" name="Google Shape;7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Main Focus Of My Article</a:t>
            </a:r>
            <a:endParaRPr/>
          </a:p>
        </p:txBody>
      </p:sp>
      <p:sp>
        <p:nvSpPr>
          <p:cNvPr id="76" name="Google Shape;7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While the article has a lot of sections breaking down specific points, the main goal of the article is to show the lies which are being spread all over mass media and the influence that politics have on media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80" name="Shape 80"/>
        <p:cNvGrpSpPr/>
        <p:nvPr/>
      </p:nvGrpSpPr>
      <p:grpSpPr>
        <a:xfrm>
          <a:off x="0" y="0"/>
          <a:ext cx="0" cy="0"/>
          <a:chOff x="0" y="0"/>
          <a:chExt cx="0" cy="0"/>
        </a:xfrm>
      </p:grpSpPr>
      <p:sp>
        <p:nvSpPr>
          <p:cNvPr id="81" name="Google Shape;8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Disclaimer of The Article</a:t>
            </a:r>
            <a:endParaRPr/>
          </a:p>
        </p:txBody>
      </p:sp>
      <p:sp>
        <p:nvSpPr>
          <p:cNvPr id="82" name="Google Shape;8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At the very beginning the article has a disclaimer, which briefly states that my intention isn’t to attack journalism, but rather to spread awareness about media manipulation in the world. Video games have been picked mainly as an example, and there are a lot of other topics which would have showed similar results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86" name="Shape 86"/>
        <p:cNvGrpSpPr/>
        <p:nvPr/>
      </p:nvGrpSpPr>
      <p:grpSpPr>
        <a:xfrm>
          <a:off x="0" y="0"/>
          <a:ext cx="0" cy="0"/>
          <a:chOff x="0" y="0"/>
          <a:chExt cx="0" cy="0"/>
        </a:xfrm>
      </p:grpSpPr>
      <p:sp>
        <p:nvSpPr>
          <p:cNvPr id="87" name="Google Shape;8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Introduction</a:t>
            </a:r>
            <a:endParaRPr/>
          </a:p>
        </p:txBody>
      </p:sp>
      <p:sp>
        <p:nvSpPr>
          <p:cNvPr id="88" name="Google Shape;8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introduction is the section where I talk about me and my background, how I found myself in the gaming world and how I came up with the idea to create this article</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Timeline: week 12</a:t>
            </a:r>
            <a:endParaRPr/>
          </a:p>
          <a:p>
            <a:pPr indent="0" lvl="0" marL="0" rtl="0" algn="l">
              <a:spcBef>
                <a:spcPts val="1600"/>
              </a:spcBef>
              <a:spcAft>
                <a:spcPts val="1600"/>
              </a:spcAft>
              <a:buNone/>
            </a:pPr>
            <a:r>
              <a:rPr lang="en"/>
              <a:t>Research time: N/A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92" name="Shape 92"/>
        <p:cNvGrpSpPr/>
        <p:nvPr/>
      </p:nvGrpSpPr>
      <p:grpSpPr>
        <a:xfrm>
          <a:off x="0" y="0"/>
          <a:ext cx="0" cy="0"/>
          <a:chOff x="0" y="0"/>
          <a:chExt cx="0" cy="0"/>
        </a:xfrm>
      </p:grpSpPr>
      <p:sp>
        <p:nvSpPr>
          <p:cNvPr id="93" name="Google Shape;9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Literature Review</a:t>
            </a:r>
            <a:endParaRPr/>
          </a:p>
        </p:txBody>
      </p:sp>
      <p:sp>
        <p:nvSpPr>
          <p:cNvPr id="94" name="Google Shape;9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Literature review is the section which mentions the sources used in this article. It is worth noting that scholarly sources and sources found in mainstream media are used evenly</a:t>
            </a:r>
            <a:endParaRPr/>
          </a:p>
          <a:p>
            <a:pPr indent="0" lvl="0" marL="0" rtl="0" algn="ctr">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rPr lang="en"/>
              <a:t>Timeline: week 1</a:t>
            </a:r>
            <a:endParaRPr/>
          </a:p>
          <a:p>
            <a:pPr indent="0" lvl="0" marL="0" rtl="0" algn="l">
              <a:spcBef>
                <a:spcPts val="1600"/>
              </a:spcBef>
              <a:spcAft>
                <a:spcPts val="0"/>
              </a:spcAft>
              <a:buClr>
                <a:schemeClr val="dk1"/>
              </a:buClr>
              <a:buSzPts val="1100"/>
              <a:buFont typeface="Arial"/>
              <a:buNone/>
            </a:pPr>
            <a:r>
              <a:rPr lang="en"/>
              <a:t>Research time: 8 hours</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98" name="Shape 98"/>
        <p:cNvGrpSpPr/>
        <p:nvPr/>
      </p:nvGrpSpPr>
      <p:grpSpPr>
        <a:xfrm>
          <a:off x="0" y="0"/>
          <a:ext cx="0" cy="0"/>
          <a:chOff x="0" y="0"/>
          <a:chExt cx="0" cy="0"/>
        </a:xfrm>
      </p:grpSpPr>
      <p:sp>
        <p:nvSpPr>
          <p:cNvPr id="99" name="Google Shape;9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Fearmongering</a:t>
            </a:r>
            <a:endParaRPr/>
          </a:p>
        </p:txBody>
      </p:sp>
      <p:sp>
        <p:nvSpPr>
          <p:cNvPr id="100" name="Google Shape;100;p19"/>
          <p:cNvSpPr txBox="1"/>
          <p:nvPr>
            <p:ph idx="1" type="body"/>
          </p:nvPr>
        </p:nvSpPr>
        <p:spPr>
          <a:xfrm>
            <a:off x="311700" y="1173700"/>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first part which starts the heavy focus on the main ideas of the article is fearmongering. This is the phenomena which I have been advised to use in my paper in order to explain media manipulation.</a:t>
            </a:r>
            <a:endParaRPr/>
          </a:p>
          <a:p>
            <a:pPr indent="0" lvl="0" marL="5486400" rtl="0" algn="l">
              <a:spcBef>
                <a:spcPts val="1600"/>
              </a:spcBef>
              <a:spcAft>
                <a:spcPts val="0"/>
              </a:spcAft>
              <a:buNone/>
            </a:pPr>
            <a:r>
              <a:rPr lang="en"/>
              <a:t>Fearmogering Techniques</a:t>
            </a:r>
            <a:endParaRPr/>
          </a:p>
          <a:p>
            <a:pPr indent="0" lvl="0" marL="0" rtl="0" algn="l">
              <a:spcBef>
                <a:spcPts val="1600"/>
              </a:spcBef>
              <a:spcAft>
                <a:spcPts val="0"/>
              </a:spcAft>
              <a:buNone/>
            </a:pPr>
            <a:r>
              <a:rPr lang="en"/>
              <a:t>Timeline: week 7, 8			             				Repetition				</a:t>
            </a:r>
            <a:endParaRPr/>
          </a:p>
          <a:p>
            <a:pPr indent="0" lvl="0" marL="0" rtl="0" algn="l">
              <a:spcBef>
                <a:spcPts val="1600"/>
              </a:spcBef>
              <a:spcAft>
                <a:spcPts val="0"/>
              </a:spcAft>
              <a:buNone/>
            </a:pPr>
            <a:r>
              <a:rPr lang="en"/>
              <a:t>Research time: 5 hours							Trend Claiming</a:t>
            </a:r>
            <a:endParaRPr/>
          </a:p>
          <a:p>
            <a:pPr indent="0" lvl="0" marL="5486400" rtl="0" algn="l">
              <a:spcBef>
                <a:spcPts val="1600"/>
              </a:spcBef>
              <a:spcAft>
                <a:spcPts val="0"/>
              </a:spcAft>
              <a:buNone/>
            </a:pPr>
            <a:r>
              <a:rPr lang="en"/>
              <a:t>Misdirection</a:t>
            </a:r>
            <a:endParaRPr/>
          </a:p>
          <a:p>
            <a:pPr indent="0" lvl="0" marL="0" rtl="0" algn="l">
              <a:spcBef>
                <a:spcPts val="1600"/>
              </a:spcBef>
              <a:spcAft>
                <a:spcPts val="1600"/>
              </a:spcAft>
              <a:buNone/>
            </a:pPr>
            <a:r>
              <a:rPr lang="en"/>
              <a:t>		</a:t>
            </a:r>
            <a:endParaRPr/>
          </a:p>
        </p:txBody>
      </p:sp>
      <p:sp>
        <p:nvSpPr>
          <p:cNvPr id="101" name="Google Shape;101;p19"/>
          <p:cNvSpPr/>
          <p:nvPr/>
        </p:nvSpPr>
        <p:spPr>
          <a:xfrm>
            <a:off x="5203925" y="2886575"/>
            <a:ext cx="629700" cy="33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9"/>
          <p:cNvSpPr/>
          <p:nvPr/>
        </p:nvSpPr>
        <p:spPr>
          <a:xfrm>
            <a:off x="5168550" y="3435175"/>
            <a:ext cx="629700" cy="33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9"/>
          <p:cNvSpPr/>
          <p:nvPr/>
        </p:nvSpPr>
        <p:spPr>
          <a:xfrm>
            <a:off x="5168550" y="3927175"/>
            <a:ext cx="629700" cy="33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Manipulation in the U.S.A, Comparison with Russia and South Korea</a:t>
            </a:r>
            <a:endParaRPr/>
          </a:p>
        </p:txBody>
      </p:sp>
      <p:sp>
        <p:nvSpPr>
          <p:cNvPr id="109" name="Google Shape;109;p20"/>
          <p:cNvSpPr txBox="1"/>
          <p:nvPr>
            <p:ph idx="1" type="body"/>
          </p:nvPr>
        </p:nvSpPr>
        <p:spPr>
          <a:xfrm>
            <a:off x="311700" y="1478675"/>
            <a:ext cx="8520600" cy="3090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title of this section should give it all away. I am comparing the different tricks used in the media based in the U.S.A. and comparing them with Russia and South Korea</a:t>
            </a:r>
            <a:endParaRPr/>
          </a:p>
          <a:p>
            <a:pPr indent="0" lvl="0" marL="0" rtl="0" algn="l">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rPr lang="en"/>
              <a:t>Timeline: week 5, 6</a:t>
            </a:r>
            <a:endParaRPr/>
          </a:p>
          <a:p>
            <a:pPr indent="0" lvl="0" marL="0" rtl="0" algn="l">
              <a:spcBef>
                <a:spcPts val="1600"/>
              </a:spcBef>
              <a:spcAft>
                <a:spcPts val="0"/>
              </a:spcAft>
              <a:buClr>
                <a:schemeClr val="dk1"/>
              </a:buClr>
              <a:buSzPts val="1100"/>
              <a:buFont typeface="Arial"/>
              <a:buNone/>
            </a:pPr>
            <a:r>
              <a:rPr lang="en"/>
              <a:t>Research time: 3 hours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Psychological Impact of Fearmongering and Manipulation</a:t>
            </a:r>
            <a:endParaRPr/>
          </a:p>
        </p:txBody>
      </p:sp>
      <p:sp>
        <p:nvSpPr>
          <p:cNvPr id="115" name="Google Shape;115;p21"/>
          <p:cNvSpPr txBox="1"/>
          <p:nvPr>
            <p:ph idx="1" type="body"/>
          </p:nvPr>
        </p:nvSpPr>
        <p:spPr>
          <a:xfrm>
            <a:off x="311700" y="1542350"/>
            <a:ext cx="8520600" cy="302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This section uses data to show what kind of psychological impact is there behind fearmongering and manipulation. It is one of the key facts which prove that manipulation has serious effects </a:t>
            </a:r>
            <a:endParaRPr/>
          </a:p>
          <a:p>
            <a:pPr indent="0" lvl="0" marL="0" rtl="0" algn="l">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rPr lang="en"/>
              <a:t>Timeline: week 9, 10</a:t>
            </a:r>
            <a:endParaRPr/>
          </a:p>
          <a:p>
            <a:pPr indent="0" lvl="0" marL="0" rtl="0" algn="l">
              <a:spcBef>
                <a:spcPts val="1600"/>
              </a:spcBef>
              <a:spcAft>
                <a:spcPts val="0"/>
              </a:spcAft>
              <a:buClr>
                <a:schemeClr val="dk1"/>
              </a:buClr>
              <a:buSzPts val="1100"/>
              <a:buFont typeface="Arial"/>
              <a:buNone/>
            </a:pPr>
            <a:r>
              <a:rPr lang="en"/>
              <a:t>Research time: 3 hours</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