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1" r:id="rId16"/>
    <p:sldId id="270"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mc/articles/PMC6035031/" TargetMode="External"/><Relationship Id="rId3" Type="http://schemas.openxmlformats.org/officeDocument/2006/relationships/hyperlink" Target="https://esource.dbs.ie/bitstream/handle/10788/3460/ba_elkhouly_c_2018.pdf?sequence=1&amp;isAllowed=y" TargetMode="External"/><Relationship Id="rId7" Type="http://schemas.openxmlformats.org/officeDocument/2006/relationships/hyperlink" Target="https://www.researchgate.net/publication/338298724_What_is_inside_the_mind_of_teenagers_on_Instagram" TargetMode="External"/><Relationship Id="rId12" Type="http://schemas.openxmlformats.org/officeDocument/2006/relationships/hyperlink" Target="https://www.researchgate.net/publication/335947345_A_New_Measurement_of_Instagram_Addiction_Psychometric_Properties_of_The_Instagram_Addiction_Scale_TIAS" TargetMode="External"/><Relationship Id="rId2" Type="http://schemas.openxmlformats.org/officeDocument/2006/relationships/hyperlink" Target="https://www.refinery29.com/en-gb/instagram-depression-anxiety-cures" TargetMode="External"/><Relationship Id="rId1" Type="http://schemas.openxmlformats.org/officeDocument/2006/relationships/slideLayout" Target="../slideLayouts/slideLayout2.xml"/><Relationship Id="rId6" Type="http://schemas.openxmlformats.org/officeDocument/2006/relationships/hyperlink" Target="https://doi.org/10.1371/journal.pone.0217743" TargetMode="External"/><Relationship Id="rId11" Type="http://schemas.openxmlformats.org/officeDocument/2006/relationships/hyperlink" Target="https://www.researchgate.net/publication/333230835_Likes_and_Problematic_Instagram_Use_The_Moderating_Role_of_Self-Esteem" TargetMode="External"/><Relationship Id="rId5" Type="http://schemas.openxmlformats.org/officeDocument/2006/relationships/hyperlink" Target="https://kenji.ai/blog/instagram-addiction/" TargetMode="External"/><Relationship Id="rId10" Type="http://schemas.openxmlformats.org/officeDocument/2006/relationships/hyperlink" Target="https://time.com/4793331/instagram-social-media-mental-health/" TargetMode="External"/><Relationship Id="rId4" Type="http://schemas.openxmlformats.org/officeDocument/2006/relationships/hyperlink" Target="https://www.researchgate.net/publication/337339493_Taking_a_Short_Break_from_Instagram_The_Effects_on_Subjective_Well-Being" TargetMode="External"/><Relationship Id="rId9" Type="http://schemas.openxmlformats.org/officeDocument/2006/relationships/hyperlink" Target="https://www.researchgate.net/publication/332751267_The_relationship_between_Instagram_usage_content_exposure_and_reported_self-estee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4000" cap="none" dirty="0">
                <a:ln w="0"/>
                <a:effectLst>
                  <a:outerShdw blurRad="38100" dist="19050" dir="2700000" algn="tl" rotWithShape="0">
                    <a:schemeClr val="dk1">
                      <a:alpha val="40000"/>
                    </a:schemeClr>
                  </a:outerShdw>
                </a:effectLst>
                <a:latin typeface="Elephant" panose="02020904090505020303" pitchFamily="18" charset="0"/>
              </a:rPr>
              <a:t>SOCIO-PSYCHOLOGICAL PROBLEMS OF ADULT AND TEENAGE INSTAGRAM USERS| STOPPING THE ADDICTION IN FAVOR OF MENTAL HEALTH</a:t>
            </a:r>
            <a:endParaRPr lang="ru-RU" sz="4000" cap="none" dirty="0">
              <a:ln w="0"/>
              <a:effectLst>
                <a:outerShdw blurRad="38100" dist="19050" dir="2700000" algn="tl" rotWithShape="0">
                  <a:schemeClr val="dk1">
                    <a:alpha val="40000"/>
                  </a:schemeClr>
                </a:outerShdw>
              </a:effectLst>
            </a:endParaRPr>
          </a:p>
        </p:txBody>
      </p:sp>
      <p:sp>
        <p:nvSpPr>
          <p:cNvPr id="3" name="Подзаголовок 2"/>
          <p:cNvSpPr>
            <a:spLocks noGrp="1"/>
          </p:cNvSpPr>
          <p:nvPr>
            <p:ph type="subTitle" idx="1"/>
          </p:nvPr>
        </p:nvSpPr>
        <p:spPr>
          <a:xfrm>
            <a:off x="5189671" y="6172200"/>
            <a:ext cx="8689976" cy="1371599"/>
          </a:xfrm>
        </p:spPr>
        <p:txBody>
          <a:bodyPr/>
          <a:lstStyle/>
          <a:p>
            <a:r>
              <a:rPr lang="en-US" dirty="0" smtClean="0">
                <a:solidFill>
                  <a:schemeClr val="tx1"/>
                </a:solidFill>
              </a:rPr>
              <a:t>Capstone project by anna papyan</a:t>
            </a:r>
            <a:endParaRPr lang="ru-RU" dirty="0">
              <a:solidFill>
                <a:schemeClr val="tx1"/>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1" y="4058476"/>
            <a:ext cx="2619220" cy="2619220"/>
          </a:xfrm>
          <a:prstGeom prst="rect">
            <a:avLst/>
          </a:prstGeom>
        </p:spPr>
      </p:pic>
    </p:spTree>
    <p:extLst>
      <p:ext uri="{BB962C8B-B14F-4D97-AF65-F5344CB8AC3E}">
        <p14:creationId xmlns:p14="http://schemas.microsoft.com/office/powerpoint/2010/main" val="78125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379" y="322305"/>
            <a:ext cx="4688533" cy="1107252"/>
          </a:xfrm>
        </p:spPr>
        <p:txBody>
          <a:bodyPr>
            <a:normAutofit/>
          </a:bodyPr>
          <a:lstStyle/>
          <a:p>
            <a:r>
              <a:rPr lang="en-US" sz="3200" dirty="0" smtClean="0">
                <a:latin typeface="Elephant" panose="02020904090505020303" pitchFamily="18" charset="0"/>
              </a:rPr>
              <a:t>Instagram may…</a:t>
            </a:r>
            <a:endParaRPr lang="ru-RU" sz="3200" dirty="0"/>
          </a:p>
        </p:txBody>
      </p:sp>
      <p:sp>
        <p:nvSpPr>
          <p:cNvPr id="3" name="Объект 2"/>
          <p:cNvSpPr>
            <a:spLocks noGrp="1"/>
          </p:cNvSpPr>
          <p:nvPr>
            <p:ph sz="quarter" idx="13"/>
          </p:nvPr>
        </p:nvSpPr>
        <p:spPr>
          <a:xfrm>
            <a:off x="424380" y="1429557"/>
            <a:ext cx="7290066" cy="4726544"/>
          </a:xfrm>
          <a:ln>
            <a:solidFill>
              <a:schemeClr val="accent2">
                <a:lumMod val="75000"/>
              </a:schemeClr>
            </a:solidFill>
          </a:ln>
        </p:spPr>
        <p:txBody>
          <a:bodyPr>
            <a:noAutofit/>
          </a:bodyPr>
          <a:lstStyle/>
          <a:p>
            <a:pPr marL="0" indent="0">
              <a:buNone/>
            </a:pPr>
            <a:r>
              <a:rPr lang="en-US" sz="1800" b="1" dirty="0" smtClean="0"/>
              <a:t>Lower Self esteem: </a:t>
            </a:r>
            <a:r>
              <a:rPr lang="en-US" sz="1800" dirty="0" smtClean="0"/>
              <a:t>in </a:t>
            </a:r>
            <a:r>
              <a:rPr lang="en-US" sz="1800" dirty="0"/>
              <a:t>young people is strongly related to their peer relationships, “particularly those who link their self-worth with the approval of others</a:t>
            </a:r>
            <a:r>
              <a:rPr lang="en-US" sz="1800" dirty="0" smtClean="0"/>
              <a:t>.”</a:t>
            </a:r>
            <a:r>
              <a:rPr lang="en-US" sz="1800" dirty="0"/>
              <a:t> (</a:t>
            </a:r>
            <a:r>
              <a:rPr lang="en-US" sz="1800" dirty="0" err="1"/>
              <a:t>Dewall</a:t>
            </a:r>
            <a:r>
              <a:rPr lang="en-US" sz="1800" dirty="0"/>
              <a:t>, 2011</a:t>
            </a:r>
            <a:r>
              <a:rPr lang="en-US" sz="1800" dirty="0"/>
              <a:t>). the constant pressure of being “socially accepted” leads to low self-esteem, and on Instagram, photo sharing, liking and commentaries can be a huge determining factor in one’s confidence. </a:t>
            </a:r>
            <a:endParaRPr lang="en-US" sz="1800" dirty="0" smtClean="0"/>
          </a:p>
          <a:p>
            <a:pPr marL="0" indent="0">
              <a:buNone/>
            </a:pPr>
            <a:r>
              <a:rPr lang="en-US" sz="1800" b="1" dirty="0" smtClean="0"/>
              <a:t>Cause depression: </a:t>
            </a:r>
            <a:r>
              <a:rPr lang="en-US" sz="1800" dirty="0" smtClean="0"/>
              <a:t>This </a:t>
            </a:r>
            <a:r>
              <a:rPr lang="en-US" sz="1800" dirty="0"/>
              <a:t>constant comparison of lives elicits negative feelings similar to jealousy that leads to depression. </a:t>
            </a:r>
            <a:endParaRPr lang="en-US" sz="1800" dirty="0" smtClean="0"/>
          </a:p>
          <a:p>
            <a:pPr marL="0" indent="0">
              <a:buNone/>
            </a:pPr>
            <a:r>
              <a:rPr lang="en-US" sz="1800" b="1" dirty="0" smtClean="0"/>
              <a:t>Makes one feel lonely: </a:t>
            </a:r>
            <a:r>
              <a:rPr lang="en-US" sz="1800" dirty="0" smtClean="0"/>
              <a:t>people miss out on real </a:t>
            </a:r>
            <a:r>
              <a:rPr lang="en-US" sz="1800" dirty="0"/>
              <a:t>life interactions. The fact of them being consumed with the cyber world has led to the feelings of loneliness. Social life, in fact, makes people feel isolated, detached and abstracted from the real world as much as it is possible.</a:t>
            </a:r>
            <a:endParaRPr lang="ru-RU" sz="1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293" y="1429557"/>
            <a:ext cx="3888507" cy="4726544"/>
          </a:xfrm>
          <a:prstGeom prst="rect">
            <a:avLst/>
          </a:prstGeom>
        </p:spPr>
      </p:pic>
    </p:spTree>
    <p:extLst>
      <p:ext uri="{BB962C8B-B14F-4D97-AF65-F5344CB8AC3E}">
        <p14:creationId xmlns:p14="http://schemas.microsoft.com/office/powerpoint/2010/main" val="1389235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713" y="219271"/>
            <a:ext cx="4340805" cy="1068615"/>
          </a:xfrm>
        </p:spPr>
        <p:txBody>
          <a:bodyPr/>
          <a:lstStyle/>
          <a:p>
            <a:r>
              <a:rPr lang="en-US" sz="3200" dirty="0" smtClean="0">
                <a:latin typeface="Elephant" panose="02020904090505020303" pitchFamily="18" charset="0"/>
              </a:rPr>
              <a:t>methodology</a:t>
            </a:r>
            <a:endParaRPr lang="ru-RU" dirty="0"/>
          </a:p>
        </p:txBody>
      </p:sp>
      <p:sp>
        <p:nvSpPr>
          <p:cNvPr id="3" name="Объект 2"/>
          <p:cNvSpPr>
            <a:spLocks noGrp="1"/>
          </p:cNvSpPr>
          <p:nvPr>
            <p:ph sz="quarter" idx="13"/>
          </p:nvPr>
        </p:nvSpPr>
        <p:spPr>
          <a:xfrm>
            <a:off x="707713" y="1542844"/>
            <a:ext cx="10363826" cy="3424107"/>
          </a:xfrm>
          <a:ln>
            <a:solidFill>
              <a:schemeClr val="accent2">
                <a:lumMod val="75000"/>
              </a:schemeClr>
            </a:solidFill>
          </a:ln>
        </p:spPr>
        <p:txBody>
          <a:bodyPr>
            <a:normAutofit lnSpcReduction="10000"/>
          </a:bodyPr>
          <a:lstStyle/>
          <a:p>
            <a:pPr marL="0" indent="0">
              <a:buNone/>
            </a:pPr>
            <a:r>
              <a:rPr lang="en-US" b="1" dirty="0"/>
              <a:t>Stage</a:t>
            </a:r>
            <a:r>
              <a:rPr lang="en-US" dirty="0"/>
              <a:t> </a:t>
            </a:r>
            <a:r>
              <a:rPr lang="en-US" b="1" dirty="0"/>
              <a:t>1</a:t>
            </a:r>
            <a:r>
              <a:rPr lang="en-US" dirty="0"/>
              <a:t>-research and investigative work, including searching for information in reference books and the Internet.</a:t>
            </a:r>
          </a:p>
          <a:p>
            <a:pPr marL="0" indent="0">
              <a:buNone/>
            </a:pPr>
            <a:r>
              <a:rPr lang="en-US" b="1" dirty="0" smtClean="0"/>
              <a:t>Stage 2</a:t>
            </a:r>
            <a:r>
              <a:rPr lang="en-US" dirty="0" smtClean="0"/>
              <a:t>-generalization </a:t>
            </a:r>
            <a:r>
              <a:rPr lang="en-US" dirty="0"/>
              <a:t>of the acquired material.</a:t>
            </a:r>
          </a:p>
          <a:p>
            <a:pPr marL="0" indent="0">
              <a:buNone/>
            </a:pPr>
            <a:r>
              <a:rPr lang="en-US" b="1" dirty="0"/>
              <a:t>Stage 3</a:t>
            </a:r>
            <a:r>
              <a:rPr lang="en-US" dirty="0"/>
              <a:t>- conducting an experiment</a:t>
            </a:r>
          </a:p>
          <a:p>
            <a:pPr marL="0" indent="0">
              <a:buNone/>
            </a:pPr>
            <a:r>
              <a:rPr lang="en-US" b="1" dirty="0"/>
              <a:t>Stage 4</a:t>
            </a:r>
            <a:r>
              <a:rPr lang="en-US" dirty="0"/>
              <a:t>- conducting a survey.</a:t>
            </a:r>
          </a:p>
          <a:p>
            <a:pPr marL="0" indent="0">
              <a:buNone/>
            </a:pPr>
            <a:r>
              <a:rPr lang="en-US" b="1" dirty="0"/>
              <a:t>Stage 5- </a:t>
            </a:r>
            <a:r>
              <a:rPr lang="en-US" dirty="0"/>
              <a:t>binding the results of the work.</a:t>
            </a:r>
          </a:p>
          <a:p>
            <a:pPr marL="0" indent="0">
              <a:buNone/>
            </a:pPr>
            <a:r>
              <a:rPr lang="en-US" b="1" dirty="0"/>
              <a:t>Stage 6- </a:t>
            </a:r>
            <a:r>
              <a:rPr lang="en-US" dirty="0"/>
              <a:t>quantitative and qualitative analysis of the results obtained during the diagnosis </a:t>
            </a:r>
          </a:p>
          <a:p>
            <a:endParaRPr lang="ru-RU" dirty="0"/>
          </a:p>
        </p:txBody>
      </p:sp>
    </p:spTree>
    <p:extLst>
      <p:ext uri="{BB962C8B-B14F-4D97-AF65-F5344CB8AC3E}">
        <p14:creationId xmlns:p14="http://schemas.microsoft.com/office/powerpoint/2010/main" val="309153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4682" y="360940"/>
            <a:ext cx="3246101" cy="952706"/>
          </a:xfrm>
        </p:spPr>
        <p:txBody>
          <a:bodyPr/>
          <a:lstStyle/>
          <a:p>
            <a:r>
              <a:rPr lang="en-US" sz="3200" dirty="0" smtClean="0">
                <a:latin typeface="Elephant" panose="02020904090505020303" pitchFamily="18" charset="0"/>
              </a:rPr>
              <a:t>survey</a:t>
            </a:r>
            <a:endParaRPr lang="ru-RU" dirty="0"/>
          </a:p>
        </p:txBody>
      </p:sp>
      <p:sp>
        <p:nvSpPr>
          <p:cNvPr id="3" name="Объект 2"/>
          <p:cNvSpPr>
            <a:spLocks noGrp="1"/>
          </p:cNvSpPr>
          <p:nvPr>
            <p:ph sz="quarter" idx="13"/>
          </p:nvPr>
        </p:nvSpPr>
        <p:spPr>
          <a:xfrm>
            <a:off x="926653" y="1710270"/>
            <a:ext cx="5190812" cy="4523105"/>
          </a:xfrm>
          <a:ln>
            <a:solidFill>
              <a:schemeClr val="accent2">
                <a:lumMod val="75000"/>
              </a:schemeClr>
            </a:solidFill>
          </a:ln>
        </p:spPr>
        <p:txBody>
          <a:bodyPr>
            <a:normAutofit fontScale="92500"/>
          </a:bodyPr>
          <a:lstStyle/>
          <a:p>
            <a:r>
              <a:rPr lang="en-US" sz="2200" dirty="0" smtClean="0"/>
              <a:t>20 questions</a:t>
            </a:r>
          </a:p>
          <a:p>
            <a:r>
              <a:rPr lang="en-US" sz="2200" dirty="0" smtClean="0"/>
              <a:t>70 answers</a:t>
            </a:r>
          </a:p>
          <a:p>
            <a:r>
              <a:rPr lang="en-US" sz="2200" b="1" dirty="0" smtClean="0"/>
              <a:t>Aim-</a:t>
            </a:r>
            <a:r>
              <a:rPr lang="en-US" sz="2200" dirty="0" smtClean="0"/>
              <a:t> to measure </a:t>
            </a:r>
            <a:r>
              <a:rPr lang="en-US" sz="2200" dirty="0"/>
              <a:t>participant’s level of Instagram usage, as well as influentially of the app on individuals. </a:t>
            </a:r>
            <a:endParaRPr lang="en-US" sz="2200" dirty="0" smtClean="0"/>
          </a:p>
          <a:p>
            <a:pPr marL="0" indent="0">
              <a:buNone/>
            </a:pPr>
            <a:r>
              <a:rPr lang="en-US" sz="2200" b="1" dirty="0" smtClean="0"/>
              <a:t>Question examples</a:t>
            </a:r>
          </a:p>
          <a:p>
            <a:r>
              <a:rPr lang="en-US" sz="2200" dirty="0"/>
              <a:t>When do you use Instagram most often?</a:t>
            </a:r>
            <a:endParaRPr lang="ru-RU" sz="2200" dirty="0"/>
          </a:p>
          <a:p>
            <a:r>
              <a:rPr lang="en-US" sz="2200" dirty="0"/>
              <a:t>Do you feel addicted to Instagram?</a:t>
            </a:r>
            <a:endParaRPr lang="ru-RU" sz="2200" dirty="0"/>
          </a:p>
          <a:p>
            <a:r>
              <a:rPr lang="en-US" sz="2200" dirty="0"/>
              <a:t>Do you feel pressure from Instagram?</a:t>
            </a:r>
            <a:endParaRPr lang="ru-RU" sz="2200" dirty="0"/>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10698" t="270" r="15476" b="10857"/>
          <a:stretch/>
        </p:blipFill>
        <p:spPr>
          <a:xfrm>
            <a:off x="7443989" y="1710270"/>
            <a:ext cx="3515933" cy="4232588"/>
          </a:xfrm>
          <a:prstGeom prst="rect">
            <a:avLst/>
          </a:prstGeom>
        </p:spPr>
      </p:pic>
    </p:spTree>
    <p:extLst>
      <p:ext uri="{BB962C8B-B14F-4D97-AF65-F5344CB8AC3E}">
        <p14:creationId xmlns:p14="http://schemas.microsoft.com/office/powerpoint/2010/main" val="318503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98" y="360940"/>
            <a:ext cx="3928681" cy="1094373"/>
          </a:xfrm>
        </p:spPr>
        <p:txBody>
          <a:bodyPr/>
          <a:lstStyle/>
          <a:p>
            <a:r>
              <a:rPr lang="en-US" sz="3200" dirty="0" smtClean="0">
                <a:latin typeface="Elephant" panose="02020904090505020303" pitchFamily="18" charset="0"/>
              </a:rPr>
              <a:t>experiment</a:t>
            </a:r>
            <a:endParaRPr lang="ru-RU" dirty="0"/>
          </a:p>
        </p:txBody>
      </p:sp>
      <p:sp>
        <p:nvSpPr>
          <p:cNvPr id="3" name="Объект 2"/>
          <p:cNvSpPr>
            <a:spLocks noGrp="1"/>
          </p:cNvSpPr>
          <p:nvPr>
            <p:ph sz="quarter" idx="13"/>
          </p:nvPr>
        </p:nvSpPr>
        <p:spPr>
          <a:xfrm>
            <a:off x="746661" y="1455313"/>
            <a:ext cx="7676435" cy="4883713"/>
          </a:xfrm>
          <a:ln>
            <a:solidFill>
              <a:schemeClr val="accent2">
                <a:lumMod val="75000"/>
              </a:schemeClr>
            </a:solidFill>
          </a:ln>
        </p:spPr>
        <p:txBody>
          <a:bodyPr>
            <a:noAutofit/>
          </a:bodyPr>
          <a:lstStyle/>
          <a:p>
            <a:r>
              <a:rPr lang="en-US" dirty="0" smtClean="0"/>
              <a:t>Age group- 15-25</a:t>
            </a:r>
          </a:p>
          <a:p>
            <a:r>
              <a:rPr lang="en-US" dirty="0" smtClean="0"/>
              <a:t>12 participants</a:t>
            </a:r>
          </a:p>
          <a:p>
            <a:r>
              <a:rPr lang="en-US" b="1" dirty="0" smtClean="0"/>
              <a:t>Purpose-</a:t>
            </a:r>
            <a:r>
              <a:rPr lang="en-US" dirty="0" smtClean="0"/>
              <a:t> via conducting an Instagram fasting to reveal possible changes in psychological condition.</a:t>
            </a:r>
          </a:p>
          <a:p>
            <a:r>
              <a:rPr lang="en-US" dirty="0" smtClean="0"/>
              <a:t>Based on Instagram fasting</a:t>
            </a:r>
          </a:p>
          <a:p>
            <a:r>
              <a:rPr lang="en-US" b="1" dirty="0"/>
              <a:t>Instagram </a:t>
            </a:r>
            <a:r>
              <a:rPr lang="en-US" b="1" dirty="0" smtClean="0"/>
              <a:t>fasting </a:t>
            </a:r>
            <a:r>
              <a:rPr lang="en-US" dirty="0"/>
              <a:t>implies people becoming disconnected from the app for a certain period of time. </a:t>
            </a:r>
            <a:endParaRPr lang="en-US" dirty="0" smtClean="0"/>
          </a:p>
          <a:p>
            <a:r>
              <a:rPr lang="en-US" b="1" dirty="0" smtClean="0"/>
              <a:t>Conditions-</a:t>
            </a:r>
            <a:r>
              <a:rPr lang="en-US" dirty="0" smtClean="0"/>
              <a:t>should have an Instagram profile, relatively active exploitation of it, </a:t>
            </a:r>
          </a:p>
          <a:p>
            <a:r>
              <a:rPr lang="en-US" b="1" dirty="0" smtClean="0"/>
              <a:t>Limitations-</a:t>
            </a:r>
            <a:r>
              <a:rPr lang="en-US" dirty="0" smtClean="0"/>
              <a:t>refusal of some people to participate due to incapability </a:t>
            </a:r>
            <a:endParaRPr lang="ru-RU" dirty="0"/>
          </a:p>
        </p:txBody>
      </p:sp>
    </p:spTree>
    <p:extLst>
      <p:ext uri="{BB962C8B-B14F-4D97-AF65-F5344CB8AC3E}">
        <p14:creationId xmlns:p14="http://schemas.microsoft.com/office/powerpoint/2010/main" val="85509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305" y="268496"/>
            <a:ext cx="4004996" cy="923733"/>
          </a:xfrm>
        </p:spPr>
        <p:txBody>
          <a:bodyPr>
            <a:normAutofit fontScale="90000"/>
          </a:bodyPr>
          <a:lstStyle/>
          <a:p>
            <a:r>
              <a:rPr lang="en-US" sz="3200" dirty="0" smtClean="0">
                <a:latin typeface="Elephant" panose="02020904090505020303" pitchFamily="18" charset="0"/>
              </a:rPr>
              <a:t>Survey results</a:t>
            </a:r>
            <a:endParaRPr lang="ru-RU" sz="3200" dirty="0"/>
          </a:p>
        </p:txBody>
      </p:sp>
      <p:pic>
        <p:nvPicPr>
          <p:cNvPr id="4" name="Объект 3"/>
          <p:cNvPicPr>
            <a:picLocks noGrp="1" noChangeAspect="1"/>
          </p:cNvPicPr>
          <p:nvPr>
            <p:ph sz="quarter" idx="13"/>
          </p:nvPr>
        </p:nvPicPr>
        <p:blipFill>
          <a:blip r:embed="rId2"/>
          <a:stretch>
            <a:fillRect/>
          </a:stretch>
        </p:blipFill>
        <p:spPr>
          <a:xfrm>
            <a:off x="202726" y="1189043"/>
            <a:ext cx="5154885" cy="2567309"/>
          </a:xfrm>
          <a:prstGeom prst="rect">
            <a:avLst/>
          </a:prstGeom>
        </p:spPr>
      </p:pic>
      <p:pic>
        <p:nvPicPr>
          <p:cNvPr id="5" name="Рисунок 4"/>
          <p:cNvPicPr>
            <a:picLocks noChangeAspect="1"/>
          </p:cNvPicPr>
          <p:nvPr/>
        </p:nvPicPr>
        <p:blipFill>
          <a:blip r:embed="rId3"/>
          <a:stretch>
            <a:fillRect/>
          </a:stretch>
        </p:blipFill>
        <p:spPr>
          <a:xfrm>
            <a:off x="6182105" y="1192229"/>
            <a:ext cx="5808296" cy="2515351"/>
          </a:xfrm>
          <a:prstGeom prst="rect">
            <a:avLst/>
          </a:prstGeom>
        </p:spPr>
      </p:pic>
      <p:pic>
        <p:nvPicPr>
          <p:cNvPr id="6" name="Рисунок 5"/>
          <p:cNvPicPr>
            <a:picLocks noChangeAspect="1"/>
          </p:cNvPicPr>
          <p:nvPr/>
        </p:nvPicPr>
        <p:blipFill>
          <a:blip r:embed="rId4"/>
          <a:stretch>
            <a:fillRect/>
          </a:stretch>
        </p:blipFill>
        <p:spPr>
          <a:xfrm>
            <a:off x="239305" y="3952947"/>
            <a:ext cx="5028154" cy="2656884"/>
          </a:xfrm>
          <a:prstGeom prst="rect">
            <a:avLst/>
          </a:prstGeom>
        </p:spPr>
      </p:pic>
      <p:pic>
        <p:nvPicPr>
          <p:cNvPr id="7" name="Рисунок 6"/>
          <p:cNvPicPr>
            <a:picLocks noChangeAspect="1"/>
          </p:cNvPicPr>
          <p:nvPr/>
        </p:nvPicPr>
        <p:blipFill>
          <a:blip r:embed="rId5"/>
          <a:stretch>
            <a:fillRect/>
          </a:stretch>
        </p:blipFill>
        <p:spPr>
          <a:xfrm>
            <a:off x="6581520" y="4047991"/>
            <a:ext cx="5408881" cy="2561839"/>
          </a:xfrm>
          <a:prstGeom prst="rect">
            <a:avLst/>
          </a:prstGeom>
        </p:spPr>
      </p:pic>
    </p:spTree>
    <p:extLst>
      <p:ext uri="{BB962C8B-B14F-4D97-AF65-F5344CB8AC3E}">
        <p14:creationId xmlns:p14="http://schemas.microsoft.com/office/powerpoint/2010/main" val="133437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5894" y="438212"/>
            <a:ext cx="3735498" cy="1094373"/>
          </a:xfrm>
        </p:spPr>
        <p:txBody>
          <a:bodyPr>
            <a:normAutofit/>
          </a:bodyPr>
          <a:lstStyle/>
          <a:p>
            <a:r>
              <a:rPr lang="en-US" sz="3200" dirty="0" smtClean="0">
                <a:latin typeface="Elephant" panose="02020904090505020303" pitchFamily="18" charset="0"/>
              </a:rPr>
              <a:t>Survey results</a:t>
            </a:r>
            <a:endParaRPr lang="ru-RU" sz="3200" dirty="0"/>
          </a:p>
        </p:txBody>
      </p:sp>
      <p:sp>
        <p:nvSpPr>
          <p:cNvPr id="3" name="Объект 2"/>
          <p:cNvSpPr>
            <a:spLocks noGrp="1"/>
          </p:cNvSpPr>
          <p:nvPr>
            <p:ph sz="quarter" idx="13"/>
          </p:nvPr>
        </p:nvSpPr>
        <p:spPr>
          <a:xfrm>
            <a:off x="1416050" y="2238303"/>
            <a:ext cx="8925685" cy="3544311"/>
          </a:xfrm>
          <a:ln>
            <a:solidFill>
              <a:schemeClr val="accent2">
                <a:lumMod val="75000"/>
              </a:schemeClr>
            </a:solidFill>
          </a:ln>
        </p:spPr>
        <p:txBody>
          <a:bodyPr/>
          <a:lstStyle/>
          <a:p>
            <a:r>
              <a:rPr lang="en-US" dirty="0" smtClean="0"/>
              <a:t>90% females</a:t>
            </a:r>
          </a:p>
          <a:p>
            <a:r>
              <a:rPr lang="en-US" dirty="0" smtClean="0"/>
              <a:t>Most users were passive ones</a:t>
            </a:r>
          </a:p>
          <a:p>
            <a:r>
              <a:rPr lang="en-US" dirty="0" smtClean="0"/>
              <a:t>In comparison with other social media platforms, the respondents prioritized Facebook more due to the content difference. Instagram is for leisure, when Facebook is for formal activities. </a:t>
            </a:r>
          </a:p>
          <a:p>
            <a:r>
              <a:rPr lang="en-US" dirty="0" smtClean="0"/>
              <a:t>The majority of the respondents acknowledge the negative aspects of Instagram exposure, however, refuse to admit that in relation to themselves. </a:t>
            </a:r>
          </a:p>
          <a:p>
            <a:endParaRPr lang="ru-RU" dirty="0"/>
          </a:p>
        </p:txBody>
      </p:sp>
    </p:spTree>
    <p:extLst>
      <p:ext uri="{BB962C8B-B14F-4D97-AF65-F5344CB8AC3E}">
        <p14:creationId xmlns:p14="http://schemas.microsoft.com/office/powerpoint/2010/main" val="273491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7258" y="463971"/>
            <a:ext cx="4469594" cy="1236041"/>
          </a:xfrm>
        </p:spPr>
        <p:txBody>
          <a:bodyPr>
            <a:normAutofit fontScale="90000"/>
          </a:bodyPr>
          <a:lstStyle/>
          <a:p>
            <a:r>
              <a:rPr lang="en-US" sz="3200" dirty="0" smtClean="0">
                <a:latin typeface="Elephant" panose="02020904090505020303" pitchFamily="18" charset="0"/>
              </a:rPr>
              <a:t>Instagram fasting experiment</a:t>
            </a:r>
            <a:endParaRPr lang="ru-RU" sz="3200" dirty="0"/>
          </a:p>
        </p:txBody>
      </p:sp>
      <p:sp>
        <p:nvSpPr>
          <p:cNvPr id="3" name="Объект 2"/>
          <p:cNvSpPr>
            <a:spLocks noGrp="1"/>
          </p:cNvSpPr>
          <p:nvPr>
            <p:ph sz="quarter" idx="13"/>
          </p:nvPr>
        </p:nvSpPr>
        <p:spPr>
          <a:xfrm>
            <a:off x="772106" y="2032241"/>
            <a:ext cx="10363826" cy="4252649"/>
          </a:xfrm>
          <a:ln>
            <a:solidFill>
              <a:schemeClr val="accent2">
                <a:lumMod val="75000"/>
              </a:schemeClr>
            </a:solidFill>
          </a:ln>
        </p:spPr>
        <p:txBody>
          <a:bodyPr>
            <a:normAutofit fontScale="25000" lnSpcReduction="20000"/>
          </a:bodyPr>
          <a:lstStyle/>
          <a:p>
            <a:pPr marL="0" indent="0">
              <a:buNone/>
            </a:pPr>
            <a:r>
              <a:rPr lang="en-US" sz="8000" dirty="0"/>
              <a:t>The results were primarily based on participants’ responses who went on a 21-day experiment. The set of questions was developed to evaluate their relationship with Instagram and reported well-being. The results of the data analysis </a:t>
            </a:r>
            <a:r>
              <a:rPr lang="en-US" sz="8000" dirty="0" smtClean="0"/>
              <a:t>indicated </a:t>
            </a:r>
            <a:r>
              <a:rPr lang="en-US" sz="8000" dirty="0"/>
              <a:t>that the experience of Instagram consumption varies in relation to different age </a:t>
            </a:r>
            <a:r>
              <a:rPr lang="en-US" sz="8000" dirty="0" smtClean="0"/>
              <a:t>groups. </a:t>
            </a:r>
            <a:r>
              <a:rPr lang="en-US" sz="8000" dirty="0"/>
              <a:t>Teenagers seem to be more dependent on their created self-image and persona than college age group. </a:t>
            </a:r>
            <a:r>
              <a:rPr lang="en-US" sz="8000" dirty="0" smtClean="0"/>
              <a:t>The intend to conduct such a fast was mainly the result of </a:t>
            </a:r>
            <a:r>
              <a:rPr lang="en-US" sz="8000" dirty="0"/>
              <a:t>them feeling socially disturbed. The constant feeling of being obliged to social comparison by their peers and the negative feelings that upward social comparison caused, exposure to distorted (overly positive) presentation, feeling meaningless or bored, and interpersonal quarrels were the leading factors for such a </a:t>
            </a:r>
            <a:r>
              <a:rPr lang="en-US" sz="8000" dirty="0" smtClean="0"/>
              <a:t>desire.</a:t>
            </a:r>
          </a:p>
          <a:p>
            <a:pPr marL="0" indent="0">
              <a:buNone/>
            </a:pPr>
            <a:r>
              <a:rPr lang="en-US" sz="8000" dirty="0"/>
              <a:t>The experiment proposed that social media refusal </a:t>
            </a:r>
            <a:r>
              <a:rPr lang="en-US" sz="8000" dirty="0" smtClean="0"/>
              <a:t>focused mainly </a:t>
            </a:r>
            <a:r>
              <a:rPr lang="en-US" sz="8000" dirty="0"/>
              <a:t>on positive mental outcomes. </a:t>
            </a:r>
            <a:endParaRPr lang="ru-RU" sz="8000" dirty="0"/>
          </a:p>
          <a:p>
            <a:endParaRPr lang="ru-RU" dirty="0"/>
          </a:p>
        </p:txBody>
      </p:sp>
    </p:spTree>
    <p:extLst>
      <p:ext uri="{BB962C8B-B14F-4D97-AF65-F5344CB8AC3E}">
        <p14:creationId xmlns:p14="http://schemas.microsoft.com/office/powerpoint/2010/main" val="124969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471" y="438213"/>
            <a:ext cx="3838529" cy="1029979"/>
          </a:xfrm>
        </p:spPr>
        <p:txBody>
          <a:bodyPr/>
          <a:lstStyle/>
          <a:p>
            <a:r>
              <a:rPr lang="en-US" sz="3200" dirty="0" smtClean="0">
                <a:latin typeface="Elephant" panose="02020904090505020303" pitchFamily="18" charset="0"/>
              </a:rPr>
              <a:t>conclusion</a:t>
            </a:r>
            <a:endParaRPr lang="ru-RU" dirty="0"/>
          </a:p>
        </p:txBody>
      </p:sp>
      <p:sp>
        <p:nvSpPr>
          <p:cNvPr id="3" name="Объект 2"/>
          <p:cNvSpPr>
            <a:spLocks noGrp="1"/>
          </p:cNvSpPr>
          <p:nvPr>
            <p:ph sz="quarter" idx="13"/>
          </p:nvPr>
        </p:nvSpPr>
        <p:spPr>
          <a:xfrm>
            <a:off x="836501" y="1468192"/>
            <a:ext cx="10363826" cy="4945487"/>
          </a:xfrm>
          <a:ln>
            <a:solidFill>
              <a:schemeClr val="accent2">
                <a:lumMod val="75000"/>
              </a:schemeClr>
            </a:solidFill>
          </a:ln>
        </p:spPr>
        <p:txBody>
          <a:bodyPr>
            <a:noAutofit/>
          </a:bodyPr>
          <a:lstStyle/>
          <a:p>
            <a:pPr marL="0" indent="0">
              <a:buNone/>
            </a:pPr>
            <a:r>
              <a:rPr lang="en-US" sz="1800" dirty="0"/>
              <a:t>The present study confirmed that both, an active and passive usage of Instagram might negatively affect ones’ mental condition. The results of the survey revealed the interest of predominantly female audience towards this topic and the awareness of people about the negative effects of Instagram exposure, however the blind consumption does not allow some to realize and notice the mental burden hanging on their psyche. Unlike the survey, the experiment helped to establish a personalized approach to this issue and contact with young people. This allowed us to see different stances in accordance with age and gender and reveal mostly positive changes in the psychology of people. The majority of the participants reported improvements of their quality of life, including increased productivity and satisfaction. Although the information derived from the analyzed literature has significantly contributed to the formation of the theory, a further research in this area is recommended to be conducted. It is clear that it is too early to draw conclusions on many issues. However, we can say that social networks have a very different impact on people, depending on various conditions, and above all - on their personality traits.</a:t>
            </a:r>
            <a:endParaRPr lang="ru-RU" sz="1800" dirty="0"/>
          </a:p>
        </p:txBody>
      </p:sp>
    </p:spTree>
    <p:extLst>
      <p:ext uri="{BB962C8B-B14F-4D97-AF65-F5344CB8AC3E}">
        <p14:creationId xmlns:p14="http://schemas.microsoft.com/office/powerpoint/2010/main" val="1666286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561" y="48896"/>
            <a:ext cx="4134743" cy="1586722"/>
          </a:xfrm>
        </p:spPr>
        <p:txBody>
          <a:bodyPr/>
          <a:lstStyle/>
          <a:p>
            <a:r>
              <a:rPr lang="en-US" sz="3200" dirty="0" smtClean="0">
                <a:latin typeface="Elephant" panose="02020904090505020303" pitchFamily="18" charset="0"/>
              </a:rPr>
              <a:t>bibliography</a:t>
            </a:r>
            <a:endParaRPr lang="ru-RU" dirty="0"/>
          </a:p>
        </p:txBody>
      </p:sp>
      <p:sp>
        <p:nvSpPr>
          <p:cNvPr id="3" name="Объект 2"/>
          <p:cNvSpPr>
            <a:spLocks noGrp="1"/>
          </p:cNvSpPr>
          <p:nvPr>
            <p:ph sz="quarter" idx="13"/>
          </p:nvPr>
        </p:nvSpPr>
        <p:spPr>
          <a:xfrm>
            <a:off x="784985" y="1491328"/>
            <a:ext cx="10363826" cy="3424107"/>
          </a:xfrm>
        </p:spPr>
        <p:txBody>
          <a:bodyPr>
            <a:noAutofit/>
          </a:bodyPr>
          <a:lstStyle/>
          <a:p>
            <a:pPr lvl="0"/>
            <a:r>
              <a:rPr lang="en-US" sz="800" dirty="0">
                <a:latin typeface="Arial" panose="020B0604020202020204" pitchFamily="34" charset="0"/>
                <a:cs typeface="Arial" panose="020B0604020202020204" pitchFamily="34" charset="0"/>
              </a:rPr>
              <a:t>Bennett. E. (August 30, 2019) </a:t>
            </a:r>
            <a:r>
              <a:rPr lang="en-US" sz="800" i="1" dirty="0">
                <a:latin typeface="Arial" panose="020B0604020202020204" pitchFamily="34" charset="0"/>
                <a:cs typeface="Arial" panose="020B0604020202020204" pitchFamily="34" charset="0"/>
              </a:rPr>
              <a:t>Instagram Fasting: The Low-Stress Way To Stop Social Media Making You Sad.</a:t>
            </a:r>
            <a:r>
              <a:rPr lang="en-US" sz="800" dirty="0">
                <a:latin typeface="Arial" panose="020B0604020202020204" pitchFamily="34" charset="0"/>
                <a:cs typeface="Arial" panose="020B0604020202020204" pitchFamily="34" charset="0"/>
              </a:rPr>
              <a:t> Retrieved from: </a:t>
            </a:r>
            <a:r>
              <a:rPr lang="en-US" sz="800" u="sng" dirty="0">
                <a:latin typeface="Arial" panose="020B0604020202020204" pitchFamily="34" charset="0"/>
                <a:cs typeface="Arial" panose="020B0604020202020204" pitchFamily="34" charset="0"/>
                <a:hlinkClick r:id="rId2"/>
              </a:rPr>
              <a:t>https://www.refinery29.com/en-gb/instagram-depression-anxiety-cures</a:t>
            </a:r>
            <a:endParaRPr lang="ru-RU" sz="800" dirty="0">
              <a:latin typeface="Arial" panose="020B0604020202020204" pitchFamily="34" charset="0"/>
              <a:cs typeface="Arial" panose="020B0604020202020204" pitchFamily="34" charset="0"/>
            </a:endParaRPr>
          </a:p>
          <a:p>
            <a:pPr lvl="0"/>
            <a:r>
              <a:rPr lang="en-US" sz="800" dirty="0" err="1">
                <a:latin typeface="Arial" panose="020B0604020202020204" pitchFamily="34" charset="0"/>
                <a:cs typeface="Arial" panose="020B0604020202020204" pitchFamily="34" charset="0"/>
              </a:rPr>
              <a:t>Efimova</a:t>
            </a:r>
            <a:r>
              <a:rPr lang="en-US" sz="800" dirty="0">
                <a:latin typeface="Arial" panose="020B0604020202020204" pitchFamily="34" charset="0"/>
                <a:cs typeface="Arial" panose="020B0604020202020204" pitchFamily="34" charset="0"/>
              </a:rPr>
              <a:t>. G.Z., </a:t>
            </a:r>
            <a:r>
              <a:rPr lang="en-US" sz="800" dirty="0" err="1">
                <a:latin typeface="Arial" panose="020B0604020202020204" pitchFamily="34" charset="0"/>
                <a:cs typeface="Arial" panose="020B0604020202020204" pitchFamily="34" charset="0"/>
              </a:rPr>
              <a:t>Zyuban</a:t>
            </a:r>
            <a:r>
              <a:rPr lang="en-US" sz="800" dirty="0">
                <a:latin typeface="Arial" panose="020B0604020202020204" pitchFamily="34" charset="0"/>
                <a:cs typeface="Arial" panose="020B0604020202020204" pitchFamily="34" charset="0"/>
              </a:rPr>
              <a:t>. E. V. </a:t>
            </a:r>
            <a:r>
              <a:rPr lang="en-US" sz="800" i="1" dirty="0">
                <a:latin typeface="Arial" panose="020B0604020202020204" pitchFamily="34" charset="0"/>
                <a:cs typeface="Arial" panose="020B0604020202020204" pitchFamily="34" charset="0"/>
              </a:rPr>
              <a:t>Impact of the social networks on the individual. </a:t>
            </a:r>
            <a:r>
              <a:rPr lang="en-US" sz="800" dirty="0">
                <a:latin typeface="Arial" panose="020B0604020202020204" pitchFamily="34" charset="0"/>
                <a:cs typeface="Arial" panose="020B0604020202020204" pitchFamily="34" charset="0"/>
              </a:rPr>
              <a:t>Online-journal “Mir </a:t>
            </a:r>
            <a:r>
              <a:rPr lang="en-US" sz="800" dirty="0" err="1">
                <a:latin typeface="Arial" panose="020B0604020202020204" pitchFamily="34" charset="0"/>
                <a:cs typeface="Arial" panose="020B0604020202020204" pitchFamily="34" charset="0"/>
              </a:rPr>
              <a:t>nauki</a:t>
            </a:r>
            <a:r>
              <a:rPr lang="en-US" sz="800" dirty="0">
                <a:latin typeface="Arial" panose="020B0604020202020204" pitchFamily="34" charset="0"/>
                <a:cs typeface="Arial" panose="020B0604020202020204" pitchFamily="34" charset="0"/>
              </a:rPr>
              <a:t>” 2016, volume 4 No 5. </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El </a:t>
            </a:r>
            <a:r>
              <a:rPr lang="en-US" sz="800" dirty="0" err="1">
                <a:latin typeface="Arial" panose="020B0604020202020204" pitchFamily="34" charset="0"/>
                <a:cs typeface="Arial" panose="020B0604020202020204" pitchFamily="34" charset="0"/>
              </a:rPr>
              <a:t>Khouly</a:t>
            </a:r>
            <a:r>
              <a:rPr lang="en-US" sz="800" dirty="0">
                <a:latin typeface="Arial" panose="020B0604020202020204" pitchFamily="34" charset="0"/>
                <a:cs typeface="Arial" panose="020B0604020202020204" pitchFamily="34" charset="0"/>
              </a:rPr>
              <a:t>. C. (March 2018) </a:t>
            </a:r>
            <a:r>
              <a:rPr lang="en-US" sz="800" i="1" dirty="0">
                <a:latin typeface="Arial" panose="020B0604020202020204" pitchFamily="34" charset="0"/>
                <a:cs typeface="Arial" panose="020B0604020202020204" pitchFamily="34" charset="0"/>
              </a:rPr>
              <a:t>Instagram and its Relationship between Self-Esteem and Depression amongst Young Adults.</a:t>
            </a:r>
            <a:r>
              <a:rPr lang="en-US" sz="800" dirty="0">
                <a:latin typeface="Arial" panose="020B0604020202020204" pitchFamily="34" charset="0"/>
                <a:cs typeface="Arial" panose="020B0604020202020204" pitchFamily="34" charset="0"/>
              </a:rPr>
              <a:t> Dublin Business School, School of Arts. Retrieved from: </a:t>
            </a:r>
            <a:r>
              <a:rPr lang="en-US" sz="800" u="sng" dirty="0">
                <a:latin typeface="Arial" panose="020B0604020202020204" pitchFamily="34" charset="0"/>
                <a:cs typeface="Arial" panose="020B0604020202020204" pitchFamily="34" charset="0"/>
                <a:hlinkClick r:id="rId3"/>
              </a:rPr>
              <a:t>https://esource.dbs.ie/bitstream/handle/10788/3460/ba_elkhouly_c_2018.pdf?sequence=1&amp;isAllowed=y</a:t>
            </a:r>
            <a:endParaRPr lang="ru-RU" sz="800" dirty="0">
              <a:latin typeface="Arial" panose="020B0604020202020204" pitchFamily="34" charset="0"/>
              <a:cs typeface="Arial" panose="020B0604020202020204" pitchFamily="34" charset="0"/>
            </a:endParaRPr>
          </a:p>
          <a:p>
            <a:pPr lvl="0"/>
            <a:r>
              <a:rPr lang="en-US" sz="800" dirty="0" err="1">
                <a:latin typeface="Arial" panose="020B0604020202020204" pitchFamily="34" charset="0"/>
                <a:cs typeface="Arial" panose="020B0604020202020204" pitchFamily="34" charset="0"/>
              </a:rPr>
              <a:t>Fioravanti</a:t>
            </a:r>
            <a:r>
              <a:rPr lang="en-US" sz="800" dirty="0">
                <a:latin typeface="Arial" panose="020B0604020202020204" pitchFamily="34" charset="0"/>
                <a:cs typeface="Arial" panose="020B0604020202020204" pitchFamily="34" charset="0"/>
              </a:rPr>
              <a:t>, Giulia, Alfonso </a:t>
            </a:r>
            <a:r>
              <a:rPr lang="en-US" sz="800" dirty="0" err="1">
                <a:latin typeface="Arial" panose="020B0604020202020204" pitchFamily="34" charset="0"/>
                <a:cs typeface="Arial" panose="020B0604020202020204" pitchFamily="34" charset="0"/>
              </a:rPr>
              <a:t>Prostamo</a:t>
            </a:r>
            <a:r>
              <a:rPr lang="en-US" sz="800" dirty="0">
                <a:latin typeface="Arial" panose="020B0604020202020204" pitchFamily="34" charset="0"/>
                <a:cs typeface="Arial" panose="020B0604020202020204" pitchFamily="34" charset="0"/>
              </a:rPr>
              <a:t> &amp; </a:t>
            </a:r>
            <a:r>
              <a:rPr lang="en-US" sz="800" dirty="0" err="1">
                <a:latin typeface="Arial" panose="020B0604020202020204" pitchFamily="34" charset="0"/>
                <a:cs typeface="Arial" panose="020B0604020202020204" pitchFamily="34" charset="0"/>
              </a:rPr>
              <a:t>Casale</a:t>
            </a:r>
            <a:r>
              <a:rPr lang="en-US" sz="800" dirty="0">
                <a:latin typeface="Arial" panose="020B0604020202020204" pitchFamily="34" charset="0"/>
                <a:cs typeface="Arial" panose="020B0604020202020204" pitchFamily="34" charset="0"/>
              </a:rPr>
              <a:t> Silvia. (2019). </a:t>
            </a:r>
            <a:r>
              <a:rPr lang="en-US" sz="800" i="1" dirty="0">
                <a:latin typeface="Arial" panose="020B0604020202020204" pitchFamily="34" charset="0"/>
                <a:cs typeface="Arial" panose="020B0604020202020204" pitchFamily="34" charset="0"/>
              </a:rPr>
              <a:t>Taking a Short Break from Instagram: The Effects on Subjective Well-Being.</a:t>
            </a:r>
            <a:r>
              <a:rPr lang="en-US" sz="800" dirty="0">
                <a:latin typeface="Arial" panose="020B0604020202020204" pitchFamily="34" charset="0"/>
                <a:cs typeface="Arial" panose="020B0604020202020204" pitchFamily="34" charset="0"/>
              </a:rPr>
              <a:t> Retrieved from: </a:t>
            </a:r>
            <a:r>
              <a:rPr lang="en-US" sz="800" u="sng" dirty="0">
                <a:latin typeface="Arial" panose="020B0604020202020204" pitchFamily="34" charset="0"/>
                <a:cs typeface="Arial" panose="020B0604020202020204" pitchFamily="34" charset="0"/>
                <a:hlinkClick r:id="rId4"/>
              </a:rPr>
              <a:t>https://www.researchgate.net/publication/337339493_Taking_a_Short_Break_from_Instagram_The_Effects_on_Subjective_Well-Being</a:t>
            </a:r>
            <a:r>
              <a:rPr lang="en-US" sz="800"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Kyle. F. (July, 2019), </a:t>
            </a:r>
            <a:r>
              <a:rPr lang="en-US" sz="800" i="1" dirty="0">
                <a:latin typeface="Arial" panose="020B0604020202020204" pitchFamily="34" charset="0"/>
                <a:cs typeface="Arial" panose="020B0604020202020204" pitchFamily="34" charset="0"/>
              </a:rPr>
              <a:t>How to Beat Instagram Addiction Without Losing your Mind. </a:t>
            </a:r>
            <a:r>
              <a:rPr lang="en-US" sz="800" dirty="0">
                <a:latin typeface="Arial" panose="020B0604020202020204" pitchFamily="34" charset="0"/>
                <a:cs typeface="Arial" panose="020B0604020202020204" pitchFamily="34" charset="0"/>
              </a:rPr>
              <a:t>Retrieved from: </a:t>
            </a:r>
            <a:r>
              <a:rPr lang="en-US" sz="800" u="sng" dirty="0">
                <a:latin typeface="Arial" panose="020B0604020202020204" pitchFamily="34" charset="0"/>
                <a:cs typeface="Arial" panose="020B0604020202020204" pitchFamily="34" charset="0"/>
                <a:hlinkClick r:id="rId5"/>
              </a:rPr>
              <a:t>https://kenji.ai/blog/instagram-addiction/</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Hanley SM, Watt SE, Coventry W (2019) </a:t>
            </a:r>
            <a:r>
              <a:rPr lang="en-US" sz="800" i="1" dirty="0">
                <a:latin typeface="Arial" panose="020B0604020202020204" pitchFamily="34" charset="0"/>
                <a:cs typeface="Arial" panose="020B0604020202020204" pitchFamily="34" charset="0"/>
              </a:rPr>
              <a:t>Taking a break: The effect of taking a vacation from Facebook and Instagram on subjective well-being</a:t>
            </a:r>
            <a:r>
              <a:rPr lang="en-US" sz="800" dirty="0">
                <a:latin typeface="Arial" panose="020B0604020202020204" pitchFamily="34" charset="0"/>
                <a:cs typeface="Arial" panose="020B0604020202020204" pitchFamily="34" charset="0"/>
              </a:rPr>
              <a:t>. PLOS ONE 14(6): e0217743. </a:t>
            </a:r>
            <a:r>
              <a:rPr lang="en-US" sz="800" u="sng" dirty="0">
                <a:latin typeface="Arial" panose="020B0604020202020204" pitchFamily="34" charset="0"/>
                <a:cs typeface="Arial" panose="020B0604020202020204" pitchFamily="34" charset="0"/>
                <a:hlinkClick r:id="rId6"/>
              </a:rPr>
              <a:t>https://doi.org/10.1371/journal.pone.0217743</a:t>
            </a:r>
            <a:endParaRPr lang="ru-RU" sz="800" dirty="0">
              <a:latin typeface="Arial" panose="020B0604020202020204" pitchFamily="34" charset="0"/>
              <a:cs typeface="Arial" panose="020B0604020202020204" pitchFamily="34" charset="0"/>
            </a:endParaRPr>
          </a:p>
          <a:p>
            <a:pPr lvl="0"/>
            <a:r>
              <a:rPr lang="en-US" sz="800" dirty="0" err="1">
                <a:latin typeface="Arial" panose="020B0604020202020204" pitchFamily="34" charset="0"/>
                <a:cs typeface="Arial" panose="020B0604020202020204" pitchFamily="34" charset="0"/>
              </a:rPr>
              <a:t>Rakhmawati</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Nur</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Aini</a:t>
            </a:r>
            <a:r>
              <a:rPr lang="en-US" sz="800" dirty="0">
                <a:latin typeface="Arial" panose="020B0604020202020204" pitchFamily="34" charset="0"/>
                <a:cs typeface="Arial" panose="020B0604020202020204" pitchFamily="34" charset="0"/>
              </a:rPr>
              <a:t>,(201X). </a:t>
            </a:r>
            <a:r>
              <a:rPr lang="en-US" sz="800" i="1" dirty="0">
                <a:latin typeface="Arial" panose="020B0604020202020204" pitchFamily="34" charset="0"/>
                <a:cs typeface="Arial" panose="020B0604020202020204" pitchFamily="34" charset="0"/>
              </a:rPr>
              <a:t>What are inside the mind of teenagers on Instagram</a:t>
            </a:r>
            <a:r>
              <a:rPr lang="en-US" sz="800" dirty="0">
                <a:latin typeface="Arial" panose="020B0604020202020204" pitchFamily="34" charset="0"/>
                <a:cs typeface="Arial" panose="020B0604020202020204" pitchFamily="34" charset="0"/>
              </a:rPr>
              <a:t>?. Retrieved from: </a:t>
            </a:r>
            <a:r>
              <a:rPr lang="en-US" sz="800" u="sng" dirty="0">
                <a:latin typeface="Arial" panose="020B0604020202020204" pitchFamily="34" charset="0"/>
                <a:cs typeface="Arial" panose="020B0604020202020204" pitchFamily="34" charset="0"/>
                <a:hlinkClick r:id="rId7"/>
              </a:rPr>
              <a:t>https://www.researchgate.net/publication/338298724_What_is_inside_the_mind_of_teenagers_on_Instagram</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a:p>
            <a:pPr lvl="0"/>
            <a:r>
              <a:rPr lang="en-US" sz="800" dirty="0" err="1">
                <a:latin typeface="Arial" panose="020B0604020202020204" pitchFamily="34" charset="0"/>
                <a:cs typeface="Arial" panose="020B0604020202020204" pitchFamily="34" charset="0"/>
              </a:rPr>
              <a:t>Kircaburun</a:t>
            </a:r>
            <a:r>
              <a:rPr lang="en-US" sz="800" dirty="0">
                <a:latin typeface="Arial" panose="020B0604020202020204" pitchFamily="34" charset="0"/>
                <a:cs typeface="Arial" panose="020B0604020202020204" pitchFamily="34" charset="0"/>
              </a:rPr>
              <a:t>, Kagan &amp; Griffiths, Mark. (2018). I</a:t>
            </a:r>
            <a:r>
              <a:rPr lang="en-US" sz="800" i="1" dirty="0">
                <a:latin typeface="Arial" panose="020B0604020202020204" pitchFamily="34" charset="0"/>
                <a:cs typeface="Arial" panose="020B0604020202020204" pitchFamily="34" charset="0"/>
              </a:rPr>
              <a:t>nstagram addiction and the Big Five of personality: The mediating role of self-liking. </a:t>
            </a:r>
            <a:r>
              <a:rPr lang="en-US" sz="800" dirty="0">
                <a:latin typeface="Arial" panose="020B0604020202020204" pitchFamily="34" charset="0"/>
                <a:cs typeface="Arial" panose="020B0604020202020204" pitchFamily="34" charset="0"/>
              </a:rPr>
              <a:t>Journal of Behavioral Addictions. 7. 10.1556/2006.7.2018.15. Retrieved from: </a:t>
            </a:r>
            <a:r>
              <a:rPr lang="en-US" sz="800" u="sng" dirty="0">
                <a:latin typeface="Arial" panose="020B0604020202020204" pitchFamily="34" charset="0"/>
                <a:cs typeface="Arial" panose="020B0604020202020204" pitchFamily="34" charset="0"/>
                <a:hlinkClick r:id="rId8"/>
              </a:rPr>
              <a:t>https://www.ncbi.nlm.nih.gov/pmc/articles/PMC6035031/</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Lockhart, Marisa. (2019). "</a:t>
            </a:r>
            <a:r>
              <a:rPr lang="en-US" sz="800" i="1" dirty="0">
                <a:latin typeface="Arial" panose="020B0604020202020204" pitchFamily="34" charset="0"/>
                <a:cs typeface="Arial" panose="020B0604020202020204" pitchFamily="34" charset="0"/>
              </a:rPr>
              <a:t>The relationship between Instagram usage, content exposure, and reported self-esteem".</a:t>
            </a:r>
            <a:r>
              <a:rPr lang="en-US" sz="800" dirty="0">
                <a:latin typeface="Arial" panose="020B0604020202020204" pitchFamily="34" charset="0"/>
                <a:cs typeface="Arial" panose="020B0604020202020204" pitchFamily="34" charset="0"/>
              </a:rPr>
              <a:t> Retrieved from: </a:t>
            </a:r>
            <a:r>
              <a:rPr lang="en-US" sz="800" u="sng" dirty="0">
                <a:latin typeface="Arial" panose="020B0604020202020204" pitchFamily="34" charset="0"/>
                <a:cs typeface="Arial" panose="020B0604020202020204" pitchFamily="34" charset="0"/>
                <a:hlinkClick r:id="rId9"/>
              </a:rPr>
              <a:t>https://</a:t>
            </a:r>
            <a:r>
              <a:rPr lang="en-US" sz="800" u="sng" dirty="0" smtClean="0">
                <a:latin typeface="Arial" panose="020B0604020202020204" pitchFamily="34" charset="0"/>
                <a:cs typeface="Arial" panose="020B0604020202020204" pitchFamily="34" charset="0"/>
                <a:hlinkClick r:id="rId9"/>
              </a:rPr>
              <a:t>www.researchgate.net/publication/332751267_The_relationship_between_Instagram_usage_content_exposure_and_reported_self-esteem</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Macmillan, Amanda. (May, 2017). </a:t>
            </a:r>
            <a:r>
              <a:rPr lang="en-US" sz="800" i="1" dirty="0">
                <a:latin typeface="Arial" panose="020B0604020202020204" pitchFamily="34" charset="0"/>
                <a:cs typeface="Arial" panose="020B0604020202020204" pitchFamily="34" charset="0"/>
              </a:rPr>
              <a:t>Why Instagram Is the Worst Social Media for Mental Health. </a:t>
            </a:r>
            <a:r>
              <a:rPr lang="en-US" sz="800" dirty="0">
                <a:latin typeface="Arial" panose="020B0604020202020204" pitchFamily="34" charset="0"/>
                <a:cs typeface="Arial" panose="020B0604020202020204" pitchFamily="34" charset="0"/>
              </a:rPr>
              <a:t>Retrieved from: </a:t>
            </a:r>
            <a:r>
              <a:rPr lang="en-US" sz="800" u="sng" dirty="0">
                <a:latin typeface="Arial" panose="020B0604020202020204" pitchFamily="34" charset="0"/>
                <a:cs typeface="Arial" panose="020B0604020202020204" pitchFamily="34" charset="0"/>
                <a:hlinkClick r:id="rId10"/>
              </a:rPr>
              <a:t>https://time.com/4793331/instagram-social-media-mental-health/</a:t>
            </a:r>
            <a:endParaRPr lang="ru-RU" sz="800" dirty="0">
              <a:latin typeface="Arial" panose="020B0604020202020204" pitchFamily="34" charset="0"/>
              <a:cs typeface="Arial" panose="020B0604020202020204" pitchFamily="34" charset="0"/>
            </a:endParaRPr>
          </a:p>
          <a:p>
            <a:pPr lvl="0"/>
            <a:r>
              <a:rPr lang="en-US" sz="800" dirty="0">
                <a:latin typeface="Arial" panose="020B0604020202020204" pitchFamily="34" charset="0"/>
                <a:cs typeface="Arial" panose="020B0604020202020204" pitchFamily="34" charset="0"/>
              </a:rPr>
              <a:t>Martinez-</a:t>
            </a:r>
            <a:r>
              <a:rPr lang="en-US" sz="800" dirty="0" err="1">
                <a:latin typeface="Arial" panose="020B0604020202020204" pitchFamily="34" charset="0"/>
                <a:cs typeface="Arial" panose="020B0604020202020204" pitchFamily="34" charset="0"/>
              </a:rPr>
              <a:t>Pecino</a:t>
            </a:r>
            <a:r>
              <a:rPr lang="en-US" sz="800" dirty="0">
                <a:latin typeface="Arial" panose="020B0604020202020204" pitchFamily="34" charset="0"/>
                <a:cs typeface="Arial" panose="020B0604020202020204" pitchFamily="34" charset="0"/>
              </a:rPr>
              <a:t>, Roberto &amp; Garcia-</a:t>
            </a:r>
            <a:r>
              <a:rPr lang="en-US" sz="800" dirty="0" err="1">
                <a:latin typeface="Arial" panose="020B0604020202020204" pitchFamily="34" charset="0"/>
                <a:cs typeface="Arial" panose="020B0604020202020204" pitchFamily="34" charset="0"/>
              </a:rPr>
              <a:t>Gavilán</a:t>
            </a:r>
            <a:r>
              <a:rPr lang="en-US" sz="800" dirty="0">
                <a:latin typeface="Arial" panose="020B0604020202020204" pitchFamily="34" charset="0"/>
                <a:cs typeface="Arial" panose="020B0604020202020204" pitchFamily="34" charset="0"/>
              </a:rPr>
              <a:t>, Marta. (2019).</a:t>
            </a:r>
            <a:r>
              <a:rPr lang="en-US" sz="800" i="1" dirty="0">
                <a:latin typeface="Arial" panose="020B0604020202020204" pitchFamily="34" charset="0"/>
                <a:cs typeface="Arial" panose="020B0604020202020204" pitchFamily="34" charset="0"/>
              </a:rPr>
              <a:t> Likes and Problematic Instagram Use: The Moderating Role of Self-Esteem. </a:t>
            </a:r>
            <a:r>
              <a:rPr lang="en-US" sz="800" i="1" dirty="0" err="1">
                <a:latin typeface="Arial" panose="020B0604020202020204" pitchFamily="34" charset="0"/>
                <a:cs typeface="Arial" panose="020B0604020202020204" pitchFamily="34" charset="0"/>
              </a:rPr>
              <a:t>Cyberpsychology</a:t>
            </a:r>
            <a:r>
              <a:rPr lang="en-US" sz="800" i="1" dirty="0">
                <a:latin typeface="Arial" panose="020B0604020202020204" pitchFamily="34" charset="0"/>
                <a:cs typeface="Arial" panose="020B0604020202020204" pitchFamily="34" charset="0"/>
              </a:rPr>
              <a:t>, Behavior, and Social Networking</a:t>
            </a:r>
            <a:r>
              <a:rPr lang="en-US" sz="800" dirty="0">
                <a:latin typeface="Arial" panose="020B0604020202020204" pitchFamily="34" charset="0"/>
                <a:cs typeface="Arial" panose="020B0604020202020204" pitchFamily="34" charset="0"/>
              </a:rPr>
              <a:t>. 22. 10.1089/cyber.2018.0701. Retrieved from: </a:t>
            </a:r>
            <a:r>
              <a:rPr lang="en-US" sz="800" u="sng" dirty="0">
                <a:latin typeface="Arial" panose="020B0604020202020204" pitchFamily="34" charset="0"/>
                <a:cs typeface="Arial" panose="020B0604020202020204" pitchFamily="34" charset="0"/>
                <a:hlinkClick r:id="rId11"/>
              </a:rPr>
              <a:t>https://</a:t>
            </a:r>
            <a:r>
              <a:rPr lang="en-US" sz="800" u="sng" dirty="0" smtClean="0">
                <a:latin typeface="Arial" panose="020B0604020202020204" pitchFamily="34" charset="0"/>
                <a:cs typeface="Arial" panose="020B0604020202020204" pitchFamily="34" charset="0"/>
                <a:hlinkClick r:id="rId11"/>
              </a:rPr>
              <a:t>www.researchgate.net/publication/333230835_Likes_and_Problematic_Instagram_Use_The_Moderating_Role_of_Self-Esteem</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a:p>
            <a:pPr lvl="0"/>
            <a:r>
              <a:rPr lang="en-US" sz="800" dirty="0" err="1" smtClean="0">
                <a:latin typeface="Arial" panose="020B0604020202020204" pitchFamily="34" charset="0"/>
                <a:cs typeface="Arial" panose="020B0604020202020204" pitchFamily="34" charset="0"/>
              </a:rPr>
              <a:t>holeh</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Achmad</a:t>
            </a:r>
            <a:r>
              <a:rPr lang="en-US" sz="800" dirty="0">
                <a:latin typeface="Arial" panose="020B0604020202020204" pitchFamily="34" charset="0"/>
                <a:cs typeface="Arial" panose="020B0604020202020204" pitchFamily="34" charset="0"/>
              </a:rPr>
              <a:t> &amp; </a:t>
            </a:r>
            <a:r>
              <a:rPr lang="en-US" sz="800" dirty="0" err="1">
                <a:latin typeface="Arial" panose="020B0604020202020204" pitchFamily="34" charset="0"/>
                <a:cs typeface="Arial" panose="020B0604020202020204" pitchFamily="34" charset="0"/>
              </a:rPr>
              <a:t>Rusdi</a:t>
            </a:r>
            <a:r>
              <a:rPr lang="en-US" sz="800" dirty="0">
                <a:latin typeface="Arial" panose="020B0604020202020204" pitchFamily="34" charset="0"/>
                <a:cs typeface="Arial" panose="020B0604020202020204" pitchFamily="34" charset="0"/>
              </a:rPr>
              <a:t>, Ahmad. (2019). </a:t>
            </a:r>
            <a:r>
              <a:rPr lang="en-US" sz="800" i="1" dirty="0">
                <a:latin typeface="Arial" panose="020B0604020202020204" pitchFamily="34" charset="0"/>
                <a:cs typeface="Arial" panose="020B0604020202020204" pitchFamily="34" charset="0"/>
              </a:rPr>
              <a:t>A New Measurement of Instagram Addiction: Psychometric Properties of The Instagram Addiction Scale (</a:t>
            </a:r>
            <a:r>
              <a:rPr lang="en-US" sz="800" dirty="0">
                <a:latin typeface="Arial" panose="020B0604020202020204" pitchFamily="34" charset="0"/>
                <a:cs typeface="Arial" panose="020B0604020202020204" pitchFamily="34" charset="0"/>
              </a:rPr>
              <a:t>TIAS). 91-97. Retrieved from: </a:t>
            </a:r>
            <a:r>
              <a:rPr lang="en-US" sz="800" u="sng" dirty="0">
                <a:latin typeface="Arial" panose="020B0604020202020204" pitchFamily="34" charset="0"/>
                <a:cs typeface="Arial" panose="020B0604020202020204" pitchFamily="34" charset="0"/>
                <a:hlinkClick r:id="rId12"/>
              </a:rPr>
              <a:t>https://</a:t>
            </a:r>
            <a:r>
              <a:rPr lang="en-US" sz="800" u="sng" dirty="0" smtClean="0">
                <a:latin typeface="Arial" panose="020B0604020202020204" pitchFamily="34" charset="0"/>
                <a:cs typeface="Arial" panose="020B0604020202020204" pitchFamily="34" charset="0"/>
                <a:hlinkClick r:id="rId12"/>
              </a:rPr>
              <a:t>www.researchgate.net/publication/335947345_A_New_Measurement_of_Instagram_Addiction_Psychometric_Properties_of_The_Instagram_Addiction_Scale_TIAS</a:t>
            </a:r>
            <a:r>
              <a:rPr lang="en-US" sz="800" dirty="0">
                <a:latin typeface="Arial" panose="020B0604020202020204" pitchFamily="34" charset="0"/>
                <a:cs typeface="Arial" panose="020B0604020202020204" pitchFamily="34" charset="0"/>
              </a:rPr>
              <a:t> </a:t>
            </a:r>
            <a:endParaRPr lang="ru-RU" sz="800" dirty="0">
              <a:latin typeface="Arial" panose="020B0604020202020204" pitchFamily="34" charset="0"/>
              <a:cs typeface="Arial" panose="020B0604020202020204" pitchFamily="34" charset="0"/>
            </a:endParaRPr>
          </a:p>
          <a:p>
            <a:pPr lvl="0"/>
            <a:r>
              <a:rPr lang="en-US" sz="800" dirty="0" err="1">
                <a:latin typeface="Arial" panose="020B0604020202020204" pitchFamily="34" charset="0"/>
                <a:cs typeface="Arial" panose="020B0604020202020204" pitchFamily="34" charset="0"/>
              </a:rPr>
              <a:t>Trifiro</a:t>
            </a:r>
            <a:r>
              <a:rPr lang="en-US" sz="800" dirty="0">
                <a:latin typeface="Arial" panose="020B0604020202020204" pitchFamily="34" charset="0"/>
                <a:cs typeface="Arial" panose="020B0604020202020204" pitchFamily="34" charset="0"/>
              </a:rPr>
              <a:t>, Briana, (2018). </a:t>
            </a:r>
            <a:r>
              <a:rPr lang="en-US" sz="800" i="1" dirty="0">
                <a:latin typeface="Arial" panose="020B0604020202020204" pitchFamily="34" charset="0"/>
                <a:cs typeface="Arial" panose="020B0604020202020204" pitchFamily="34" charset="0"/>
              </a:rPr>
              <a:t>Instagram Use and It's Effect on Well-Being and Self-Esteem.</a:t>
            </a:r>
            <a:r>
              <a:rPr lang="en-US" sz="800" dirty="0">
                <a:latin typeface="Arial" panose="020B0604020202020204" pitchFamily="34" charset="0"/>
                <a:cs typeface="Arial" panose="020B0604020202020204" pitchFamily="34" charset="0"/>
              </a:rPr>
              <a:t> Retrieved from: </a:t>
            </a:r>
            <a:r>
              <a:rPr lang="en-US" sz="800" u="sng" dirty="0">
                <a:latin typeface="Arial" panose="020B0604020202020204" pitchFamily="34" charset="0"/>
                <a:cs typeface="Arial" panose="020B0604020202020204" pitchFamily="34" charset="0"/>
              </a:rPr>
              <a:t>https://digitalcommons.bryant.edu/macomm/</a:t>
            </a:r>
            <a:endParaRPr lang="ru-RU" sz="800" dirty="0">
              <a:latin typeface="Arial" panose="020B0604020202020204" pitchFamily="34" charset="0"/>
              <a:cs typeface="Arial" panose="020B0604020202020204" pitchFamily="34" charset="0"/>
            </a:endParaRPr>
          </a:p>
          <a:p>
            <a:endParaRPr lang="ru-R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023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499" y="206393"/>
            <a:ext cx="3890045" cy="1210283"/>
          </a:xfrm>
        </p:spPr>
        <p:txBody>
          <a:bodyPr>
            <a:normAutofit/>
          </a:bodyPr>
          <a:lstStyle/>
          <a:p>
            <a:r>
              <a:rPr lang="en-US" sz="3200" dirty="0" smtClean="0">
                <a:latin typeface="Elephant" panose="02020904090505020303" pitchFamily="18" charset="0"/>
              </a:rPr>
              <a:t>Why is this important?</a:t>
            </a:r>
            <a:endParaRPr lang="ru-RU" sz="3200" dirty="0"/>
          </a:p>
        </p:txBody>
      </p:sp>
      <p:sp>
        <p:nvSpPr>
          <p:cNvPr id="3" name="Объект 2"/>
          <p:cNvSpPr>
            <a:spLocks noGrp="1"/>
          </p:cNvSpPr>
          <p:nvPr>
            <p:ph sz="quarter" idx="13"/>
          </p:nvPr>
        </p:nvSpPr>
        <p:spPr>
          <a:xfrm>
            <a:off x="630439" y="2019361"/>
            <a:ext cx="6027938" cy="4265529"/>
          </a:xfrm>
          <a:ln>
            <a:solidFill>
              <a:schemeClr val="accent2">
                <a:lumMod val="75000"/>
              </a:schemeClr>
            </a:solidFill>
          </a:ln>
        </p:spPr>
        <p:txBody>
          <a:bodyPr>
            <a:normAutofit/>
          </a:bodyPr>
          <a:lstStyle/>
          <a:p>
            <a:pPr marL="0" indent="0">
              <a:buNone/>
            </a:pPr>
            <a:r>
              <a:rPr lang="en-US" b="1" dirty="0"/>
              <a:t>The relevance </a:t>
            </a:r>
            <a:r>
              <a:rPr lang="en-US" dirty="0"/>
              <a:t>of this work lies in the fact that in our time, dependence on social networks is becoming an epidemic and this problem undoubtedly needs to be addressed. The relevance of this topic is also due to the rapid development of social networks aimed to shape a social image</a:t>
            </a:r>
            <a:r>
              <a:rPr lang="en-US" dirty="0" smtClean="0"/>
              <a:t>.</a:t>
            </a:r>
          </a:p>
          <a:p>
            <a:pPr marL="0" indent="0">
              <a:buNone/>
            </a:pPr>
            <a:r>
              <a:rPr lang="en-US" b="1" dirty="0"/>
              <a:t>The purpose </a:t>
            </a:r>
            <a:r>
              <a:rPr lang="en-US" dirty="0"/>
              <a:t>of this work </a:t>
            </a:r>
            <a:r>
              <a:rPr lang="en-US" dirty="0" smtClean="0"/>
              <a:t>is </a:t>
            </a:r>
            <a:r>
              <a:rPr lang="en-US" dirty="0"/>
              <a:t>to study the impact of one of the most powerful and influential social media platforms, </a:t>
            </a:r>
            <a:r>
              <a:rPr lang="en-US" b="1" dirty="0"/>
              <a:t>Instagram</a:t>
            </a:r>
            <a:r>
              <a:rPr lang="en-US" dirty="0"/>
              <a:t>, on the psychological health of teenagers.</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37772"/>
          <a:stretch/>
        </p:blipFill>
        <p:spPr>
          <a:xfrm>
            <a:off x="7399641" y="3198851"/>
            <a:ext cx="4539074" cy="3086039"/>
          </a:xfrm>
          <a:prstGeom prst="rect">
            <a:avLst/>
          </a:prstGeom>
        </p:spPr>
      </p:pic>
    </p:spTree>
    <p:extLst>
      <p:ext uri="{BB962C8B-B14F-4D97-AF65-F5344CB8AC3E}">
        <p14:creationId xmlns:p14="http://schemas.microsoft.com/office/powerpoint/2010/main" val="587790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0940"/>
            <a:ext cx="4765808" cy="1120131"/>
          </a:xfrm>
        </p:spPr>
        <p:txBody>
          <a:bodyPr>
            <a:normAutofit/>
          </a:bodyPr>
          <a:lstStyle/>
          <a:p>
            <a:r>
              <a:rPr lang="en-US" sz="3200" dirty="0">
                <a:latin typeface="Elephant" panose="02020904090505020303" pitchFamily="18" charset="0"/>
              </a:rPr>
              <a:t>Research question</a:t>
            </a:r>
            <a:endParaRPr lang="ru-RU" sz="3200" dirty="0"/>
          </a:p>
        </p:txBody>
      </p:sp>
      <p:sp>
        <p:nvSpPr>
          <p:cNvPr id="3" name="Объект 2"/>
          <p:cNvSpPr>
            <a:spLocks noGrp="1"/>
          </p:cNvSpPr>
          <p:nvPr>
            <p:ph sz="quarter" idx="13"/>
          </p:nvPr>
        </p:nvSpPr>
        <p:spPr>
          <a:xfrm>
            <a:off x="1411173" y="2225425"/>
            <a:ext cx="9273415" cy="2243544"/>
          </a:xfrm>
          <a:ln>
            <a:solidFill>
              <a:schemeClr val="accent2">
                <a:lumMod val="75000"/>
              </a:schemeClr>
            </a:solidFill>
          </a:ln>
        </p:spPr>
        <p:txBody>
          <a:bodyPr>
            <a:noAutofit/>
          </a:bodyPr>
          <a:lstStyle/>
          <a:p>
            <a:pPr marL="0" indent="0">
              <a:buNone/>
            </a:pPr>
            <a:r>
              <a:rPr lang="en-US" dirty="0"/>
              <a:t>This study is going to determine how does Instagram affect young adult’s psyche and what are the negative effects of Instagram exposure. Based on the analysis of psychological literature, the study is willing to discover what methods of psychological confrontation of the issue exist that can be practiced in order to achieve mentally healthier individual life.</a:t>
            </a:r>
            <a:endParaRPr lang="ru-RU" dirty="0"/>
          </a:p>
        </p:txBody>
      </p:sp>
      <p:sp>
        <p:nvSpPr>
          <p:cNvPr id="5" name="TextBox 4"/>
          <p:cNvSpPr txBox="1"/>
          <p:nvPr/>
        </p:nvSpPr>
        <p:spPr>
          <a:xfrm>
            <a:off x="9010918" y="4327301"/>
            <a:ext cx="2266682" cy="2215991"/>
          </a:xfrm>
          <a:prstGeom prst="rect">
            <a:avLst/>
          </a:prstGeom>
          <a:noFill/>
        </p:spPr>
        <p:txBody>
          <a:bodyPr wrap="square" rtlCol="0">
            <a:spAutoFit/>
          </a:bodyPr>
          <a:lstStyle/>
          <a:p>
            <a:r>
              <a:rPr lang="en-US" sz="13800" dirty="0" smtClean="0">
                <a:latin typeface="Arial" panose="020B0604020202020204" pitchFamily="34" charset="0"/>
                <a:cs typeface="Arial" panose="020B0604020202020204" pitchFamily="34" charset="0"/>
              </a:rPr>
              <a:t>?</a:t>
            </a:r>
            <a:endParaRPr lang="ru-RU" sz="8800" dirty="0">
              <a:latin typeface="Arial" panose="020B0604020202020204" pitchFamily="34" charset="0"/>
              <a:cs typeface="Arial" panose="020B0604020202020204" pitchFamily="34" charset="0"/>
            </a:endParaRPr>
          </a:p>
        </p:txBody>
      </p:sp>
      <p:sp>
        <p:nvSpPr>
          <p:cNvPr id="6" name="Прямоугольник 5"/>
          <p:cNvSpPr/>
          <p:nvPr/>
        </p:nvSpPr>
        <p:spPr>
          <a:xfrm>
            <a:off x="5463425" y="-186991"/>
            <a:ext cx="1168910" cy="2215991"/>
          </a:xfrm>
          <a:prstGeom prst="rect">
            <a:avLst/>
          </a:prstGeom>
        </p:spPr>
        <p:txBody>
          <a:bodyPr wrap="none">
            <a:spAutoFit/>
          </a:bodyPr>
          <a:lstStyle/>
          <a:p>
            <a:pPr lvl="0"/>
            <a:r>
              <a:rPr lang="en-US" sz="13800" dirty="0">
                <a:solidFill>
                  <a:prstClr val="black"/>
                </a:solidFill>
                <a:latin typeface="Arial" panose="020B0604020202020204" pitchFamily="34" charset="0"/>
                <a:cs typeface="Arial" panose="020B0604020202020204" pitchFamily="34" charset="0"/>
              </a:rPr>
              <a:t>?</a:t>
            </a:r>
            <a:endParaRPr lang="ru-RU" sz="8800" dirty="0">
              <a:solidFill>
                <a:prstClr val="black"/>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2"/>
          <a:stretch>
            <a:fillRect/>
          </a:stretch>
        </p:blipFill>
        <p:spPr>
          <a:xfrm>
            <a:off x="0" y="3796919"/>
            <a:ext cx="3084843" cy="3694496"/>
          </a:xfrm>
          <a:prstGeom prst="rect">
            <a:avLst/>
          </a:prstGeom>
        </p:spPr>
      </p:pic>
    </p:spTree>
    <p:extLst>
      <p:ext uri="{BB962C8B-B14F-4D97-AF65-F5344CB8AC3E}">
        <p14:creationId xmlns:p14="http://schemas.microsoft.com/office/powerpoint/2010/main" val="269221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714" y="425334"/>
            <a:ext cx="4173380" cy="811038"/>
          </a:xfrm>
        </p:spPr>
        <p:txBody>
          <a:bodyPr/>
          <a:lstStyle/>
          <a:p>
            <a:r>
              <a:rPr lang="en-US" sz="3200" dirty="0" smtClean="0">
                <a:latin typeface="Elephant" panose="02020904090505020303" pitchFamily="18" charset="0"/>
              </a:rPr>
              <a:t>contribution</a:t>
            </a:r>
            <a:endParaRPr lang="ru-RU" dirty="0"/>
          </a:p>
        </p:txBody>
      </p:sp>
      <p:sp>
        <p:nvSpPr>
          <p:cNvPr id="3" name="Объект 2"/>
          <p:cNvSpPr>
            <a:spLocks noGrp="1"/>
          </p:cNvSpPr>
          <p:nvPr>
            <p:ph sz="quarter" idx="13"/>
          </p:nvPr>
        </p:nvSpPr>
        <p:spPr>
          <a:xfrm>
            <a:off x="759231" y="1736027"/>
            <a:ext cx="10363826" cy="3424107"/>
          </a:xfrm>
          <a:ln>
            <a:solidFill>
              <a:schemeClr val="accent2">
                <a:lumMod val="75000"/>
              </a:schemeClr>
            </a:solidFill>
          </a:ln>
        </p:spPr>
        <p:txBody>
          <a:bodyPr/>
          <a:lstStyle/>
          <a:p>
            <a:pPr marL="0" indent="0">
              <a:buNone/>
            </a:pPr>
            <a:r>
              <a:rPr lang="en-US" dirty="0"/>
              <a:t>Taking into account all the studied material and analyzing the methodological approach of existing research, this work seeks to identify possible manifestations of depressive or self-objectionable behavior by the method of experiment. This work will try to study the psychological behavior of a person who has abstracted from his comfort zone, which he considered the social network Instagram. Such temporary rejection of the usual routine and habitual social behavior of the individual in the social network will help to look at changes in psychological behavior in more detail and see what Instagram fasting would change in the psychology of people. </a:t>
            </a:r>
            <a:endParaRPr lang="ru-RU" dirty="0"/>
          </a:p>
        </p:txBody>
      </p:sp>
    </p:spTree>
    <p:extLst>
      <p:ext uri="{BB962C8B-B14F-4D97-AF65-F5344CB8AC3E}">
        <p14:creationId xmlns:p14="http://schemas.microsoft.com/office/powerpoint/2010/main" val="203091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657" y="554123"/>
            <a:ext cx="5808997" cy="1042858"/>
          </a:xfrm>
        </p:spPr>
        <p:txBody>
          <a:bodyPr>
            <a:normAutofit fontScale="90000"/>
          </a:bodyPr>
          <a:lstStyle/>
          <a:p>
            <a:r>
              <a:rPr lang="en-US" sz="3200" dirty="0" smtClean="0">
                <a:latin typeface="Elephant" panose="02020904090505020303" pitchFamily="18" charset="0"/>
              </a:rPr>
              <a:t>What are the functions of Instagram?</a:t>
            </a:r>
            <a:endParaRPr lang="ru-RU" sz="3200" dirty="0"/>
          </a:p>
        </p:txBody>
      </p:sp>
      <p:sp>
        <p:nvSpPr>
          <p:cNvPr id="3" name="Объект 2"/>
          <p:cNvSpPr>
            <a:spLocks noGrp="1"/>
          </p:cNvSpPr>
          <p:nvPr>
            <p:ph sz="quarter" idx="13"/>
          </p:nvPr>
        </p:nvSpPr>
        <p:spPr>
          <a:xfrm>
            <a:off x="411497" y="1864816"/>
            <a:ext cx="11541620" cy="4510225"/>
          </a:xfrm>
          <a:ln>
            <a:solidFill>
              <a:schemeClr val="accent2">
                <a:lumMod val="75000"/>
              </a:schemeClr>
            </a:solidFill>
          </a:ln>
        </p:spPr>
        <p:txBody>
          <a:bodyPr>
            <a:normAutofit fontScale="25000" lnSpcReduction="20000"/>
          </a:bodyPr>
          <a:lstStyle/>
          <a:p>
            <a:pPr marL="0" indent="0">
              <a:buNone/>
            </a:pPr>
            <a:r>
              <a:rPr lang="en-US" sz="8000" b="1" dirty="0" smtClean="0"/>
              <a:t>Share photos and videos</a:t>
            </a:r>
            <a:r>
              <a:rPr lang="en-US" sz="8000" dirty="0" smtClean="0"/>
              <a:t>: visual content is the fastest and easiest way to present oneself, and one’s virtual image.</a:t>
            </a:r>
          </a:p>
          <a:p>
            <a:pPr marL="0" indent="0">
              <a:buNone/>
            </a:pPr>
            <a:r>
              <a:rPr lang="en-US" sz="8000" b="1" dirty="0" smtClean="0"/>
              <a:t>Write captions</a:t>
            </a:r>
            <a:r>
              <a:rPr lang="en-US" sz="8000" dirty="0" smtClean="0"/>
              <a:t>: captions include everything, from personal opinion to advertisements. </a:t>
            </a:r>
          </a:p>
          <a:p>
            <a:pPr marL="0" indent="0">
              <a:buNone/>
            </a:pPr>
            <a:r>
              <a:rPr lang="en-US" sz="8000" b="1" dirty="0" smtClean="0"/>
              <a:t>Communication: </a:t>
            </a:r>
            <a:r>
              <a:rPr lang="en-US" sz="8000" dirty="0" smtClean="0"/>
              <a:t>Messaging with friends</a:t>
            </a:r>
          </a:p>
          <a:p>
            <a:pPr marL="0" indent="0">
              <a:buNone/>
            </a:pPr>
            <a:r>
              <a:rPr lang="en-US" sz="8000" b="1" dirty="0" smtClean="0"/>
              <a:t>Content sharing</a:t>
            </a:r>
            <a:r>
              <a:rPr lang="en-US" sz="8000" dirty="0" smtClean="0"/>
              <a:t>: sharing your interests, lifestyle with others, and viewing other people’s content.</a:t>
            </a:r>
          </a:p>
          <a:p>
            <a:pPr marL="0" indent="0">
              <a:buNone/>
            </a:pPr>
            <a:r>
              <a:rPr lang="en-US" sz="8000" b="1" dirty="0" smtClean="0"/>
              <a:t>Marketing: </a:t>
            </a:r>
            <a:r>
              <a:rPr lang="en-US" sz="8000" dirty="0" smtClean="0"/>
              <a:t>Instagram </a:t>
            </a:r>
            <a:r>
              <a:rPr lang="en-US" sz="8000" dirty="0"/>
              <a:t>marketing is an opportunity to create a showcase for your product, position your company, store, restaurant, and any product or service that people </a:t>
            </a:r>
            <a:r>
              <a:rPr lang="en-US" sz="8000" dirty="0" smtClean="0"/>
              <a:t>demand</a:t>
            </a:r>
            <a:r>
              <a:rPr lang="en-US" sz="8000" dirty="0"/>
              <a:t> </a:t>
            </a:r>
            <a:r>
              <a:rPr lang="en-US" sz="8000" dirty="0" smtClean="0"/>
              <a:t>and to promote it. </a:t>
            </a:r>
          </a:p>
          <a:p>
            <a:pPr marL="0" indent="0">
              <a:buNone/>
            </a:pPr>
            <a:r>
              <a:rPr lang="en-US" sz="8000" dirty="0"/>
              <a:t>Instagram is one of the main tools for forming public opinion in the modern </a:t>
            </a:r>
            <a:r>
              <a:rPr lang="en-US" sz="8000" dirty="0" smtClean="0"/>
              <a:t>world. </a:t>
            </a:r>
            <a:r>
              <a:rPr lang="en-US" sz="8000" dirty="0"/>
              <a:t>Rapidity is the main tool of Instagram, the feed Is usually scrolled fast. Thus it is important to make an impression on your followers or potential clients with beautiful posts. </a:t>
            </a:r>
            <a:endParaRPr lang="ru-RU" sz="8000" dirty="0"/>
          </a:p>
          <a:p>
            <a:endParaRPr lang="en-US" dirty="0" smtClean="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7928" t="26683" r="36718" b="28438"/>
          <a:stretch/>
        </p:blipFill>
        <p:spPr>
          <a:xfrm>
            <a:off x="5119351" y="405401"/>
            <a:ext cx="1171977" cy="1223493"/>
          </a:xfrm>
          <a:prstGeom prst="ellipse">
            <a:avLst/>
          </a:prstGeom>
        </p:spPr>
      </p:pic>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68162" t="27016" r="5169" b="28667"/>
          <a:stretch/>
        </p:blipFill>
        <p:spPr>
          <a:xfrm>
            <a:off x="10662189" y="443023"/>
            <a:ext cx="1290928" cy="1265057"/>
          </a:xfrm>
          <a:prstGeom prst="ellipse">
            <a:avLst/>
          </a:prstGeom>
        </p:spPr>
      </p:pic>
    </p:spTree>
    <p:extLst>
      <p:ext uri="{BB962C8B-B14F-4D97-AF65-F5344CB8AC3E}">
        <p14:creationId xmlns:p14="http://schemas.microsoft.com/office/powerpoint/2010/main" val="158105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440" y="541244"/>
            <a:ext cx="3928681" cy="1068615"/>
          </a:xfrm>
        </p:spPr>
        <p:txBody>
          <a:bodyPr>
            <a:normAutofit fontScale="90000"/>
          </a:bodyPr>
          <a:lstStyle/>
          <a:p>
            <a:r>
              <a:rPr lang="en-US" sz="3200" dirty="0" smtClean="0">
                <a:latin typeface="Elephant" panose="02020904090505020303" pitchFamily="18" charset="0"/>
              </a:rPr>
              <a:t>The danger of Instagram</a:t>
            </a:r>
            <a:endParaRPr lang="ru-RU" sz="3200" dirty="0"/>
          </a:p>
        </p:txBody>
      </p:sp>
      <p:sp>
        <p:nvSpPr>
          <p:cNvPr id="3" name="Объект 2"/>
          <p:cNvSpPr>
            <a:spLocks noGrp="1"/>
          </p:cNvSpPr>
          <p:nvPr>
            <p:ph sz="quarter" idx="13"/>
          </p:nvPr>
        </p:nvSpPr>
        <p:spPr>
          <a:xfrm>
            <a:off x="5653825" y="528696"/>
            <a:ext cx="5842715" cy="5923619"/>
          </a:xfrm>
          <a:ln>
            <a:solidFill>
              <a:schemeClr val="accent2">
                <a:lumMod val="75000"/>
              </a:schemeClr>
            </a:solidFill>
          </a:ln>
        </p:spPr>
        <p:txBody>
          <a:bodyPr>
            <a:normAutofit fontScale="25000" lnSpcReduction="20000"/>
          </a:bodyPr>
          <a:lstStyle/>
          <a:p>
            <a:pPr marL="0" indent="0">
              <a:buNone/>
            </a:pPr>
            <a:r>
              <a:rPr lang="en-US" sz="8000" dirty="0"/>
              <a:t>The danger of Instagram (and other social media platforms too) is not in what people consume, but rather in what they </a:t>
            </a:r>
            <a:r>
              <a:rPr lang="en-US" sz="8000" dirty="0" smtClean="0"/>
              <a:t>create, which is the persona. </a:t>
            </a:r>
            <a:r>
              <a:rPr lang="en-US" sz="8000" dirty="0"/>
              <a:t>the main problem arises when people become attached to that </a:t>
            </a:r>
            <a:r>
              <a:rPr lang="en-US" sz="8000" dirty="0" smtClean="0"/>
              <a:t>persona, it becomes a constructed identity. People carefully pick out </a:t>
            </a:r>
            <a:r>
              <a:rPr lang="en-US" sz="8000" dirty="0"/>
              <a:t>fragments of </a:t>
            </a:r>
            <a:r>
              <a:rPr lang="en-US" sz="8000" dirty="0" smtClean="0"/>
              <a:t>their life and </a:t>
            </a:r>
            <a:r>
              <a:rPr lang="en-US" sz="8000" dirty="0"/>
              <a:t>put on a display to make oneself appear in a certain way. </a:t>
            </a:r>
            <a:endParaRPr lang="en-US" sz="8000" dirty="0"/>
          </a:p>
          <a:p>
            <a:r>
              <a:rPr lang="en-US" sz="8000" dirty="0" smtClean="0"/>
              <a:t>Instagram users might </a:t>
            </a:r>
            <a:r>
              <a:rPr lang="en-US" sz="8000" dirty="0"/>
              <a:t>feel unhappy </a:t>
            </a:r>
            <a:r>
              <a:rPr lang="en-US" sz="8000" dirty="0" smtClean="0"/>
              <a:t>because of </a:t>
            </a:r>
            <a:r>
              <a:rPr lang="en-US" sz="8000" dirty="0"/>
              <a:t>the sacrifices they make to promote their </a:t>
            </a:r>
            <a:r>
              <a:rPr lang="en-US" sz="8000" dirty="0" smtClean="0"/>
              <a:t>identity.</a:t>
            </a:r>
          </a:p>
          <a:p>
            <a:r>
              <a:rPr lang="en-US" sz="8000" dirty="0"/>
              <a:t>The kind of dependence on the reaction of others, especially strangers, leads to misery. </a:t>
            </a:r>
            <a:endParaRPr lang="en-US" sz="8000" dirty="0" smtClean="0"/>
          </a:p>
          <a:p>
            <a:r>
              <a:rPr lang="en-US" sz="8000" dirty="0"/>
              <a:t>curating an identity limits people. They have taught themselves that they need to be a certain way on social media</a:t>
            </a:r>
            <a:r>
              <a:rPr lang="en-US" dirty="0"/>
              <a:t>. </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001" r="27714"/>
          <a:stretch/>
        </p:blipFill>
        <p:spPr>
          <a:xfrm>
            <a:off x="470077" y="2191172"/>
            <a:ext cx="4636396" cy="4261143"/>
          </a:xfrm>
          <a:prstGeom prst="rect">
            <a:avLst/>
          </a:prstGeom>
        </p:spPr>
      </p:pic>
    </p:spTree>
    <p:extLst>
      <p:ext uri="{BB962C8B-B14F-4D97-AF65-F5344CB8AC3E}">
        <p14:creationId xmlns:p14="http://schemas.microsoft.com/office/powerpoint/2010/main" val="65798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830" y="335181"/>
            <a:ext cx="3954439" cy="1068615"/>
          </a:xfrm>
        </p:spPr>
        <p:txBody>
          <a:bodyPr>
            <a:normAutofit/>
          </a:bodyPr>
          <a:lstStyle/>
          <a:p>
            <a:r>
              <a:rPr lang="en-US" sz="3200" dirty="0" smtClean="0">
                <a:latin typeface="Elephant" panose="02020904090505020303" pitchFamily="18" charset="0"/>
              </a:rPr>
              <a:t>Social hierarchy</a:t>
            </a:r>
            <a:endParaRPr lang="ru-RU" sz="3200" dirty="0"/>
          </a:p>
        </p:txBody>
      </p:sp>
      <p:sp>
        <p:nvSpPr>
          <p:cNvPr id="3" name="Объект 2"/>
          <p:cNvSpPr>
            <a:spLocks noGrp="1"/>
          </p:cNvSpPr>
          <p:nvPr>
            <p:ph sz="quarter" idx="13"/>
          </p:nvPr>
        </p:nvSpPr>
        <p:spPr>
          <a:xfrm>
            <a:off x="1209988" y="2612472"/>
            <a:ext cx="9711296" cy="3424107"/>
          </a:xfrm>
          <a:ln>
            <a:solidFill>
              <a:schemeClr val="accent2">
                <a:lumMod val="75000"/>
              </a:schemeClr>
            </a:solidFill>
          </a:ln>
        </p:spPr>
        <p:txBody>
          <a:bodyPr>
            <a:normAutofit fontScale="92500"/>
          </a:bodyPr>
          <a:lstStyle/>
          <a:p>
            <a:pPr marL="0" indent="0">
              <a:buNone/>
            </a:pPr>
            <a:r>
              <a:rPr lang="en-US" dirty="0" smtClean="0"/>
              <a:t>the </a:t>
            </a:r>
            <a:r>
              <a:rPr lang="en-US" dirty="0"/>
              <a:t>problem of modern days is </a:t>
            </a:r>
            <a:r>
              <a:rPr lang="en-US" dirty="0" smtClean="0"/>
              <a:t>that </a:t>
            </a:r>
            <a:r>
              <a:rPr lang="en-US" dirty="0"/>
              <a:t>social media has made human brain to think that he is competing against extremely successful people, it believes that there are extremely wealthy, fit and popular people who surround them. The brain believes this because of the amount of time people spend on social media and the content they expose themselves to. A recent study found that the average teenager is spending around six to nine hours on social media every single day (El </a:t>
            </a:r>
            <a:r>
              <a:rPr lang="en-US" dirty="0" err="1"/>
              <a:t>Khouly</a:t>
            </a:r>
            <a:r>
              <a:rPr lang="en-US" dirty="0"/>
              <a:t> C, Lockhart Marisa</a:t>
            </a:r>
            <a:r>
              <a:rPr lang="en-US" dirty="0" smtClean="0"/>
              <a:t>). Instagram is filled with millions of perfection embedded photos, filtered and </a:t>
            </a:r>
            <a:r>
              <a:rPr lang="en-US" dirty="0" err="1" smtClean="0"/>
              <a:t>photoshopped</a:t>
            </a:r>
            <a:r>
              <a:rPr lang="en-US" dirty="0" smtClean="0"/>
              <a:t>. People start to feel frustrated, as if they are at the bottom of the social hierarchy pyramid. </a:t>
            </a:r>
            <a:endParaRPr lang="ru-RU" dirty="0"/>
          </a:p>
        </p:txBody>
      </p:sp>
      <p:sp>
        <p:nvSpPr>
          <p:cNvPr id="4" name="Равнобедренный треугольник 3"/>
          <p:cNvSpPr/>
          <p:nvPr/>
        </p:nvSpPr>
        <p:spPr>
          <a:xfrm>
            <a:off x="4224269" y="221671"/>
            <a:ext cx="2859111" cy="1954860"/>
          </a:xfrm>
          <a:prstGeom prst="triangle">
            <a:avLst>
              <a:gd name="adj" fmla="val 4865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flipV="1">
            <a:off x="4979291" y="1081825"/>
            <a:ext cx="1254084" cy="25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533363" y="1726561"/>
            <a:ext cx="21894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11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121" y="193514"/>
            <a:ext cx="3155949" cy="1596177"/>
          </a:xfrm>
          <a:ln>
            <a:solidFill>
              <a:schemeClr val="accent2">
                <a:lumMod val="75000"/>
              </a:schemeClr>
            </a:solidFill>
          </a:ln>
        </p:spPr>
        <p:txBody>
          <a:bodyPr>
            <a:normAutofit/>
          </a:bodyPr>
          <a:lstStyle/>
          <a:p>
            <a:r>
              <a:rPr lang="en-US" sz="2000" b="1" dirty="0" smtClean="0"/>
              <a:t>On one side </a:t>
            </a:r>
            <a:r>
              <a:rPr lang="en-US" sz="2000" dirty="0" smtClean="0"/>
              <a:t/>
            </a:r>
            <a:br>
              <a:rPr lang="en-US" sz="2000" dirty="0" smtClean="0"/>
            </a:br>
            <a:r>
              <a:rPr lang="en-US" sz="2000" dirty="0" smtClean="0"/>
              <a:t>Luxury, fashionable, dream like, style, wealthy, healthy looking, expansive,   </a:t>
            </a:r>
            <a:endParaRPr lang="ru-RU" sz="2000" dirty="0"/>
          </a:p>
        </p:txBody>
      </p:sp>
      <p:pic>
        <p:nvPicPr>
          <p:cNvPr id="4" name="Объект 3"/>
          <p:cNvPicPr>
            <a:picLocks noGrp="1" noChangeAspect="1"/>
          </p:cNvPicPr>
          <p:nvPr>
            <p:ph sz="quarter" idx="13"/>
          </p:nvPr>
        </p:nvPicPr>
        <p:blipFill>
          <a:blip r:embed="rId2"/>
          <a:stretch>
            <a:fillRect/>
          </a:stretch>
        </p:blipFill>
        <p:spPr>
          <a:xfrm>
            <a:off x="912121" y="1915367"/>
            <a:ext cx="3145739" cy="4704374"/>
          </a:xfrm>
          <a:prstGeom prst="rect">
            <a:avLst/>
          </a:prstGeom>
        </p:spPr>
      </p:pic>
      <p:pic>
        <p:nvPicPr>
          <p:cNvPr id="5" name="Рисунок 4"/>
          <p:cNvPicPr>
            <a:picLocks noChangeAspect="1"/>
          </p:cNvPicPr>
          <p:nvPr/>
        </p:nvPicPr>
        <p:blipFill>
          <a:blip r:embed="rId3"/>
          <a:stretch>
            <a:fillRect/>
          </a:stretch>
        </p:blipFill>
        <p:spPr>
          <a:xfrm>
            <a:off x="7894847" y="1915367"/>
            <a:ext cx="3142347" cy="4724112"/>
          </a:xfrm>
          <a:prstGeom prst="rect">
            <a:avLst/>
          </a:prstGeom>
        </p:spPr>
      </p:pic>
      <p:sp>
        <p:nvSpPr>
          <p:cNvPr id="6" name="TextBox 5"/>
          <p:cNvSpPr txBox="1"/>
          <p:nvPr/>
        </p:nvSpPr>
        <p:spPr>
          <a:xfrm>
            <a:off x="7501992" y="158475"/>
            <a:ext cx="3928055" cy="1631216"/>
          </a:xfrm>
          <a:prstGeom prst="rect">
            <a:avLst/>
          </a:prstGeom>
          <a:noFill/>
          <a:ln>
            <a:solidFill>
              <a:schemeClr val="accent2">
                <a:lumMod val="75000"/>
              </a:schemeClr>
            </a:solidFill>
          </a:ln>
        </p:spPr>
        <p:txBody>
          <a:bodyPr wrap="square" rtlCol="0">
            <a:spAutoFit/>
          </a:bodyPr>
          <a:lstStyle/>
          <a:p>
            <a:pPr algn="ctr"/>
            <a:r>
              <a:rPr lang="en-US" sz="2000" b="1" dirty="0" smtClean="0"/>
              <a:t>ON THE OTHER SIDE</a:t>
            </a:r>
          </a:p>
          <a:p>
            <a:r>
              <a:rPr lang="en-US" sz="2000" dirty="0" smtClean="0">
                <a:latin typeface="+mj-lt"/>
              </a:rPr>
              <a:t>HIGHLY EDITED, FILTERED, COLOR CORRECTION, CAREFULLY CHOSEN LOCATIONS, EFFICIENT POSES AND ANGLES, SELECTED OUTFITS.</a:t>
            </a:r>
            <a:endParaRPr lang="ru-RU" sz="2000" dirty="0">
              <a:latin typeface="+mj-lt"/>
            </a:endParaRPr>
          </a:p>
        </p:txBody>
      </p:sp>
    </p:spTree>
    <p:extLst>
      <p:ext uri="{BB962C8B-B14F-4D97-AF65-F5344CB8AC3E}">
        <p14:creationId xmlns:p14="http://schemas.microsoft.com/office/powerpoint/2010/main" val="169838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3319" y="283666"/>
            <a:ext cx="4186259" cy="1120131"/>
          </a:xfrm>
        </p:spPr>
        <p:txBody>
          <a:bodyPr>
            <a:normAutofit/>
          </a:bodyPr>
          <a:lstStyle/>
          <a:p>
            <a:r>
              <a:rPr lang="en-US" sz="3200" dirty="0" smtClean="0">
                <a:latin typeface="Elephant" panose="02020904090505020303" pitchFamily="18" charset="0"/>
              </a:rPr>
              <a:t>The truth is</a:t>
            </a:r>
            <a:endParaRPr lang="ru-RU" sz="3200" dirty="0"/>
          </a:p>
        </p:txBody>
      </p:sp>
      <p:sp>
        <p:nvSpPr>
          <p:cNvPr id="3" name="Объект 2"/>
          <p:cNvSpPr>
            <a:spLocks noGrp="1"/>
          </p:cNvSpPr>
          <p:nvPr>
            <p:ph sz="quarter" idx="13"/>
          </p:nvPr>
        </p:nvSpPr>
        <p:spPr>
          <a:xfrm>
            <a:off x="913774" y="2367093"/>
            <a:ext cx="10363826" cy="2591274"/>
          </a:xfrm>
          <a:ln>
            <a:solidFill>
              <a:schemeClr val="accent2">
                <a:lumMod val="75000"/>
              </a:schemeClr>
            </a:solidFill>
          </a:ln>
        </p:spPr>
        <p:txBody>
          <a:bodyPr>
            <a:normAutofit/>
          </a:bodyPr>
          <a:lstStyle/>
          <a:p>
            <a:pPr marL="0" indent="0">
              <a:buNone/>
            </a:pPr>
            <a:r>
              <a:rPr lang="en-US" dirty="0" smtClean="0"/>
              <a:t>if one is constantly surrounded with virtual (perfected) reality, they start to perceive it as the actuality, as </a:t>
            </a:r>
            <a:r>
              <a:rPr lang="en-US" dirty="0" err="1" smtClean="0"/>
              <a:t>instagrammers</a:t>
            </a:r>
            <a:r>
              <a:rPr lang="en-US" dirty="0" smtClean="0"/>
              <a:t> </a:t>
            </a:r>
            <a:r>
              <a:rPr lang="en-US" dirty="0"/>
              <a:t>force you into thinking you have to compete </a:t>
            </a:r>
            <a:r>
              <a:rPr lang="en-US" dirty="0" smtClean="0"/>
              <a:t>against them. </a:t>
            </a:r>
          </a:p>
          <a:p>
            <a:pPr marL="0" indent="0">
              <a:buNone/>
            </a:pPr>
            <a:r>
              <a:rPr lang="en-US" b="1" dirty="0" smtClean="0"/>
              <a:t>Facts</a:t>
            </a:r>
            <a:r>
              <a:rPr lang="en-US" dirty="0" smtClean="0"/>
              <a:t>: No </a:t>
            </a:r>
            <a:r>
              <a:rPr lang="en-US" dirty="0"/>
              <a:t>one is happy every single second of their day, as their pictures will like to have you believe it, and that is why social media platforms like Instagram are ruining ones’ </a:t>
            </a:r>
            <a:r>
              <a:rPr lang="en-US" dirty="0" smtClean="0"/>
              <a:t>life. </a:t>
            </a:r>
            <a:endParaRPr lang="ru-RU" dirty="0"/>
          </a:p>
        </p:txBody>
      </p:sp>
    </p:spTree>
    <p:extLst>
      <p:ext uri="{BB962C8B-B14F-4D97-AF65-F5344CB8AC3E}">
        <p14:creationId xmlns:p14="http://schemas.microsoft.com/office/powerpoint/2010/main" val="1291155475"/>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160</TotalTime>
  <Words>1659</Words>
  <Application>Microsoft Office PowerPoint</Application>
  <PresentationFormat>Широкоэкранный</PresentationFormat>
  <Paragraphs>83</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Elephant</vt:lpstr>
      <vt:lpstr>Tw Cen MT</vt:lpstr>
      <vt:lpstr>Капля</vt:lpstr>
      <vt:lpstr>SOCIO-PSYCHOLOGICAL PROBLEMS OF ADULT AND TEENAGE INSTAGRAM USERS| STOPPING THE ADDICTION IN FAVOR OF MENTAL HEALTH</vt:lpstr>
      <vt:lpstr>Why is this important?</vt:lpstr>
      <vt:lpstr>Research question</vt:lpstr>
      <vt:lpstr>contribution</vt:lpstr>
      <vt:lpstr>What are the functions of Instagram?</vt:lpstr>
      <vt:lpstr>The danger of Instagram</vt:lpstr>
      <vt:lpstr>Social hierarchy</vt:lpstr>
      <vt:lpstr>On one side  Luxury, fashionable, dream like, style, wealthy, healthy looking, expansive,   </vt:lpstr>
      <vt:lpstr>The truth is</vt:lpstr>
      <vt:lpstr>Instagram may…</vt:lpstr>
      <vt:lpstr>methodology</vt:lpstr>
      <vt:lpstr>survey</vt:lpstr>
      <vt:lpstr>experiment</vt:lpstr>
      <vt:lpstr>Survey results</vt:lpstr>
      <vt:lpstr>Survey results</vt:lpstr>
      <vt:lpstr>Instagram fasting experiment</vt:lpstr>
      <vt:lpstr>conclusion</vt:lpstr>
      <vt:lpstr>bibliography</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SOCIO-PSYCHOLOGICAL PROBLEMS OF ADULT AND TEENAGE INSTAGRAM USERS| STOPPING THE ADDICTION IN FAVOR OF MENTAL HEALTH</dc:title>
  <dc:creator>anna papyan</dc:creator>
  <cp:lastModifiedBy>anna papyan</cp:lastModifiedBy>
  <cp:revision>18</cp:revision>
  <dcterms:created xsi:type="dcterms:W3CDTF">2020-05-15T05:57:58Z</dcterms:created>
  <dcterms:modified xsi:type="dcterms:W3CDTF">2020-05-15T08:38:39Z</dcterms:modified>
</cp:coreProperties>
</file>